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Paytone One" charset="1" panose="00000500000000000000"/>
      <p:regular r:id="rId19"/>
    </p:embeddedFont>
    <p:embeddedFont>
      <p:font typeface="DM Sans Bold" charset="1" panose="00000000000000000000"/>
      <p:regular r:id="rId20"/>
    </p:embeddedFont>
    <p:embeddedFont>
      <p:font typeface="DM Sans" charset="1" panose="00000000000000000000"/>
      <p:regular r:id="rId21"/>
    </p:embeddedFont>
    <p:embeddedFont>
      <p:font typeface="Lexend Deca" charset="1" panose="000000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0" y="0"/>
            <a:ext cx="8524710" cy="10441719"/>
          </a:xfrm>
          <a:prstGeom prst="rect">
            <a:avLst/>
          </a:prstGeom>
          <a:solidFill>
            <a:srgbClr val="6F50F8"/>
          </a:solidFill>
        </p:spPr>
      </p:sp>
      <p:sp>
        <p:nvSpPr>
          <p:cNvPr name="Freeform 3" id="3"/>
          <p:cNvSpPr/>
          <p:nvPr/>
        </p:nvSpPr>
        <p:spPr>
          <a:xfrm flipH="false" flipV="false" rot="0">
            <a:off x="847686" y="1821727"/>
            <a:ext cx="6829339" cy="7058748"/>
          </a:xfrm>
          <a:custGeom>
            <a:avLst/>
            <a:gdLst/>
            <a:ahLst/>
            <a:cxnLst/>
            <a:rect r="r" b="b" t="t" l="l"/>
            <a:pathLst>
              <a:path h="7058748" w="6829339">
                <a:moveTo>
                  <a:pt x="0" y="0"/>
                </a:moveTo>
                <a:lnTo>
                  <a:pt x="6829338" y="0"/>
                </a:lnTo>
                <a:lnTo>
                  <a:pt x="6829338" y="7058748"/>
                </a:lnTo>
                <a:lnTo>
                  <a:pt x="0" y="7058748"/>
                </a:lnTo>
                <a:lnTo>
                  <a:pt x="0" y="0"/>
                </a:lnTo>
                <a:close/>
              </a:path>
            </a:pathLst>
          </a:custGeom>
          <a:blipFill>
            <a:blip r:embed="rId2"/>
            <a:stretch>
              <a:fillRect l="0" t="0" r="0" b="0"/>
            </a:stretch>
          </a:blipFill>
        </p:spPr>
      </p:sp>
      <p:sp>
        <p:nvSpPr>
          <p:cNvPr name="Freeform 4" id="4"/>
          <p:cNvSpPr/>
          <p:nvPr/>
        </p:nvSpPr>
        <p:spPr>
          <a:xfrm flipH="false" flipV="false" rot="-1805857">
            <a:off x="3439787" y="1187942"/>
            <a:ext cx="946327" cy="1157587"/>
          </a:xfrm>
          <a:custGeom>
            <a:avLst/>
            <a:gdLst/>
            <a:ahLst/>
            <a:cxnLst/>
            <a:rect r="r" b="b" t="t" l="l"/>
            <a:pathLst>
              <a:path h="1157587" w="946327">
                <a:moveTo>
                  <a:pt x="0" y="0"/>
                </a:moveTo>
                <a:lnTo>
                  <a:pt x="946327" y="0"/>
                </a:lnTo>
                <a:lnTo>
                  <a:pt x="946327" y="1157587"/>
                </a:lnTo>
                <a:lnTo>
                  <a:pt x="0" y="1157587"/>
                </a:lnTo>
                <a:lnTo>
                  <a:pt x="0" y="0"/>
                </a:lnTo>
                <a:close/>
              </a:path>
            </a:pathLst>
          </a:custGeom>
          <a:blipFill>
            <a:blip r:embed="rId3"/>
            <a:stretch>
              <a:fillRect l="0" t="0" r="0" b="0"/>
            </a:stretch>
          </a:blipFill>
        </p:spPr>
      </p:sp>
      <p:grpSp>
        <p:nvGrpSpPr>
          <p:cNvPr name="Group 5" id="5"/>
          <p:cNvGrpSpPr/>
          <p:nvPr/>
        </p:nvGrpSpPr>
        <p:grpSpPr>
          <a:xfrm rot="0">
            <a:off x="9381869" y="1766736"/>
            <a:ext cx="8059540" cy="5807887"/>
            <a:chOff x="0" y="0"/>
            <a:chExt cx="10746054" cy="7743849"/>
          </a:xfrm>
        </p:grpSpPr>
        <p:sp>
          <p:nvSpPr>
            <p:cNvPr name="TextBox 6" id="6"/>
            <p:cNvSpPr txBox="true"/>
            <p:nvPr/>
          </p:nvSpPr>
          <p:spPr>
            <a:xfrm rot="0">
              <a:off x="242813" y="180975"/>
              <a:ext cx="10260429" cy="1635117"/>
            </a:xfrm>
            <a:prstGeom prst="rect">
              <a:avLst/>
            </a:prstGeom>
          </p:spPr>
          <p:txBody>
            <a:bodyPr anchor="t" rtlCol="false" tIns="0" lIns="0" bIns="0" rIns="0">
              <a:spAutoFit/>
            </a:bodyPr>
            <a:lstStyle/>
            <a:p>
              <a:pPr algn="ctr">
                <a:lnSpc>
                  <a:spcPts val="8999"/>
                </a:lnSpc>
              </a:pPr>
              <a:r>
                <a:rPr lang="en-US" sz="8999">
                  <a:solidFill>
                    <a:srgbClr val="6F50F8"/>
                  </a:solidFill>
                  <a:latin typeface="Paytone One"/>
                  <a:ea typeface="Paytone One"/>
                  <a:cs typeface="Paytone One"/>
                  <a:sym typeface="Paytone One"/>
                </a:rPr>
                <a:t>Đề tài</a:t>
              </a:r>
            </a:p>
          </p:txBody>
        </p:sp>
        <p:sp>
          <p:nvSpPr>
            <p:cNvPr name="TextBox 7" id="7"/>
            <p:cNvSpPr txBox="true"/>
            <p:nvPr/>
          </p:nvSpPr>
          <p:spPr>
            <a:xfrm rot="0">
              <a:off x="390475" y="6018766"/>
              <a:ext cx="9965104" cy="1725083"/>
            </a:xfrm>
            <a:prstGeom prst="rect">
              <a:avLst/>
            </a:prstGeom>
          </p:spPr>
          <p:txBody>
            <a:bodyPr anchor="t" rtlCol="false" tIns="0" lIns="0" bIns="0" rIns="0">
              <a:spAutoFit/>
            </a:bodyPr>
            <a:lstStyle/>
            <a:p>
              <a:pPr algn="ctr">
                <a:lnSpc>
                  <a:spcPts val="3500"/>
                </a:lnSpc>
              </a:pPr>
              <a:r>
                <a:rPr lang="en-US" sz="2500" b="true">
                  <a:solidFill>
                    <a:srgbClr val="1F264D"/>
                  </a:solidFill>
                  <a:latin typeface="DM Sans Bold"/>
                  <a:ea typeface="DM Sans Bold"/>
                  <a:cs typeface="DM Sans Bold"/>
                  <a:sym typeface="DM Sans Bold"/>
                </a:rPr>
                <a:t>Trình bày bởi: </a:t>
              </a:r>
              <a:r>
                <a:rPr lang="en-US" sz="2500">
                  <a:solidFill>
                    <a:srgbClr val="1F264D"/>
                  </a:solidFill>
                  <a:latin typeface="DM Sans"/>
                  <a:ea typeface="DM Sans"/>
                  <a:cs typeface="DM Sans"/>
                  <a:sym typeface="DM Sans"/>
                </a:rPr>
                <a:t>Nguyễn Việt Hoàng</a:t>
              </a:r>
            </a:p>
            <a:p>
              <a:pPr algn="ctr">
                <a:lnSpc>
                  <a:spcPts val="3500"/>
                </a:lnSpc>
              </a:pPr>
              <a:r>
                <a:rPr lang="en-US" sz="2500">
                  <a:solidFill>
                    <a:srgbClr val="1F264D"/>
                  </a:solidFill>
                  <a:latin typeface="DM Sans"/>
                  <a:ea typeface="DM Sans"/>
                  <a:cs typeface="DM Sans"/>
                  <a:sym typeface="DM Sans"/>
                </a:rPr>
                <a:t>Mã sinh viên: 231230791 </a:t>
              </a:r>
            </a:p>
            <a:p>
              <a:pPr algn="ctr">
                <a:lnSpc>
                  <a:spcPts val="3500"/>
                </a:lnSpc>
              </a:pPr>
              <a:r>
                <a:rPr lang="en-US" sz="2500">
                  <a:solidFill>
                    <a:srgbClr val="1F264D"/>
                  </a:solidFill>
                  <a:latin typeface="DM Sans"/>
                  <a:ea typeface="DM Sans"/>
                  <a:cs typeface="DM Sans"/>
                  <a:sym typeface="DM Sans"/>
                </a:rPr>
                <a:t>Lớp: CNTT3 - K64   </a:t>
              </a:r>
            </a:p>
          </p:txBody>
        </p:sp>
        <p:sp>
          <p:nvSpPr>
            <p:cNvPr name="TextBox 8" id="8"/>
            <p:cNvSpPr txBox="true"/>
            <p:nvPr/>
          </p:nvSpPr>
          <p:spPr>
            <a:xfrm rot="0">
              <a:off x="0" y="2783529"/>
              <a:ext cx="10746054" cy="2842471"/>
            </a:xfrm>
            <a:prstGeom prst="rect">
              <a:avLst/>
            </a:prstGeom>
          </p:spPr>
          <p:txBody>
            <a:bodyPr anchor="t" rtlCol="false" tIns="0" lIns="0" bIns="0" rIns="0">
              <a:spAutoFit/>
            </a:bodyPr>
            <a:lstStyle/>
            <a:p>
              <a:pPr algn="ctr">
                <a:lnSpc>
                  <a:spcPts val="5740"/>
                </a:lnSpc>
              </a:pPr>
              <a:r>
                <a:rPr lang="en-US" sz="4100">
                  <a:solidFill>
                    <a:srgbClr val="000000"/>
                  </a:solidFill>
                  <a:latin typeface="Lexend Deca"/>
                  <a:ea typeface="Lexend Deca"/>
                  <a:cs typeface="Lexend Deca"/>
                  <a:sym typeface="Lexend Deca"/>
                </a:rPr>
                <a:t>Sinh viên có nên đi làm thêm hay không và ưu điểm, nhược điểm của việc đi làm thêm</a:t>
              </a:r>
            </a:p>
          </p:txBody>
        </p:sp>
        <p:sp>
          <p:nvSpPr>
            <p:cNvPr name="TextBox 9" id="9"/>
            <p:cNvSpPr txBox="true"/>
            <p:nvPr/>
          </p:nvSpPr>
          <p:spPr>
            <a:xfrm rot="0">
              <a:off x="2130479" y="1749417"/>
              <a:ext cx="6485096" cy="794413"/>
            </a:xfrm>
            <a:prstGeom prst="rect">
              <a:avLst/>
            </a:prstGeom>
          </p:spPr>
          <p:txBody>
            <a:bodyPr anchor="t" rtlCol="false" tIns="0" lIns="0" bIns="0" rIns="0">
              <a:spAutoFit/>
            </a:bodyPr>
            <a:lstStyle/>
            <a:p>
              <a:pPr algn="ctr">
                <a:lnSpc>
                  <a:spcPts val="5091"/>
                </a:lnSpc>
              </a:pPr>
              <a:r>
                <a:rPr lang="en-US" sz="3636">
                  <a:solidFill>
                    <a:srgbClr val="8C52FF"/>
                  </a:solidFill>
                  <a:latin typeface="Paytone One"/>
                  <a:ea typeface="Paytone One"/>
                  <a:cs typeface="Paytone One"/>
                  <a:sym typeface="Paytone One"/>
                </a:rPr>
                <a:t>Nghiên cứu khoa học</a:t>
              </a:r>
            </a:p>
          </p:txBody>
        </p:sp>
      </p:grpSp>
      <p:sp>
        <p:nvSpPr>
          <p:cNvPr name="TextBox 10" id="10"/>
          <p:cNvSpPr txBox="true"/>
          <p:nvPr/>
        </p:nvSpPr>
        <p:spPr>
          <a:xfrm rot="0">
            <a:off x="17035282" y="9348812"/>
            <a:ext cx="812255"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1/13</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9144000" y="0"/>
            <a:ext cx="9144000" cy="10287000"/>
          </a:xfrm>
          <a:prstGeom prst="rect">
            <a:avLst/>
          </a:prstGeom>
          <a:solidFill>
            <a:srgbClr val="6F50F8">
              <a:alpha val="69804"/>
            </a:srgbClr>
          </a:solidFill>
        </p:spPr>
      </p:sp>
      <p:sp>
        <p:nvSpPr>
          <p:cNvPr name="TextBox 3" id="3"/>
          <p:cNvSpPr txBox="true"/>
          <p:nvPr/>
        </p:nvSpPr>
        <p:spPr>
          <a:xfrm rot="0">
            <a:off x="441705" y="831817"/>
            <a:ext cx="8369997" cy="831756"/>
          </a:xfrm>
          <a:prstGeom prst="rect">
            <a:avLst/>
          </a:prstGeom>
        </p:spPr>
        <p:txBody>
          <a:bodyPr anchor="t" rtlCol="false" tIns="0" lIns="0" bIns="0" rIns="0">
            <a:spAutoFit/>
          </a:bodyPr>
          <a:lstStyle/>
          <a:p>
            <a:pPr algn="ctr">
              <a:lnSpc>
                <a:spcPts val="6608"/>
              </a:lnSpc>
            </a:pPr>
            <a:r>
              <a:rPr lang="en-US" sz="5506">
                <a:solidFill>
                  <a:srgbClr val="1F264D"/>
                </a:solidFill>
                <a:latin typeface="Paytone One"/>
                <a:ea typeface="Paytone One"/>
                <a:cs typeface="Paytone One"/>
                <a:sym typeface="Paytone One"/>
              </a:rPr>
              <a:t>4. Đề xuất và giải pháp</a:t>
            </a:r>
          </a:p>
        </p:txBody>
      </p:sp>
      <p:grpSp>
        <p:nvGrpSpPr>
          <p:cNvPr name="Group 4" id="4"/>
          <p:cNvGrpSpPr/>
          <p:nvPr/>
        </p:nvGrpSpPr>
        <p:grpSpPr>
          <a:xfrm rot="0">
            <a:off x="831109" y="2563199"/>
            <a:ext cx="7591189" cy="6227503"/>
            <a:chOff x="0" y="0"/>
            <a:chExt cx="10121585" cy="8303337"/>
          </a:xfrm>
        </p:grpSpPr>
        <p:sp>
          <p:nvSpPr>
            <p:cNvPr name="TextBox 5" id="5"/>
            <p:cNvSpPr txBox="true"/>
            <p:nvPr/>
          </p:nvSpPr>
          <p:spPr>
            <a:xfrm rot="0">
              <a:off x="0" y="-9525"/>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Quản lý thời gian hiệu quả</a:t>
              </a:r>
            </a:p>
          </p:txBody>
        </p:sp>
        <p:sp>
          <p:nvSpPr>
            <p:cNvPr name="TextBox 6" id="6"/>
            <p:cNvSpPr txBox="true"/>
            <p:nvPr/>
          </p:nvSpPr>
          <p:spPr>
            <a:xfrm rot="0">
              <a:off x="0" y="953293"/>
              <a:ext cx="10121585" cy="2910701"/>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Đảm bảo có đủ thời gian cho cả học tập và làm thêm</a:t>
              </a:r>
            </a:p>
            <a:p>
              <a:pPr algn="l" marL="537727" indent="-268863" lvl="1">
                <a:lnSpc>
                  <a:spcPts val="3486"/>
                </a:lnSpc>
                <a:buFont typeface="Arial"/>
                <a:buChar char="•"/>
              </a:pPr>
              <a:r>
                <a:rPr lang="en-US" sz="2490">
                  <a:solidFill>
                    <a:srgbClr val="1F264D"/>
                  </a:solidFill>
                  <a:latin typeface="DM Sans"/>
                  <a:ea typeface="DM Sans"/>
                  <a:cs typeface="DM Sans"/>
                  <a:sym typeface="DM Sans"/>
                </a:rPr>
                <a:t>Việc lập kế hoạch công việc, đặt ưu tiên cho các nhiệm vụ và tìm cách tối ưu hóa thời gian rảnh rỗi.</a:t>
              </a:r>
            </a:p>
          </p:txBody>
        </p:sp>
        <p:sp>
          <p:nvSpPr>
            <p:cNvPr name="TextBox 7" id="7"/>
            <p:cNvSpPr txBox="true"/>
            <p:nvPr/>
          </p:nvSpPr>
          <p:spPr>
            <a:xfrm rot="0">
              <a:off x="0" y="4429818"/>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Chọn công việc phù hợp</a:t>
              </a:r>
            </a:p>
          </p:txBody>
        </p:sp>
        <p:sp>
          <p:nvSpPr>
            <p:cNvPr name="TextBox 8" id="8"/>
            <p:cNvSpPr txBox="true"/>
            <p:nvPr/>
          </p:nvSpPr>
          <p:spPr>
            <a:xfrm rot="0">
              <a:off x="0" y="5392636"/>
              <a:ext cx="10121585" cy="2910701"/>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Phù hợp với lịch học, sở thích và mục tiêu sự nghiệp</a:t>
              </a:r>
            </a:p>
            <a:p>
              <a:pPr algn="l" marL="537727" indent="-268863" lvl="1">
                <a:lnSpc>
                  <a:spcPts val="3486"/>
                </a:lnSpc>
                <a:buFont typeface="Arial"/>
                <a:buChar char="•"/>
              </a:pPr>
              <a:r>
                <a:rPr lang="en-US" sz="2490">
                  <a:solidFill>
                    <a:srgbClr val="1F264D"/>
                  </a:solidFill>
                  <a:latin typeface="DM Sans"/>
                  <a:ea typeface="DM Sans"/>
                  <a:cs typeface="DM Sans"/>
                  <a:sym typeface="DM Sans"/>
                </a:rPr>
                <a:t>Tối đa thời gian làm việc, mà còn giúp tìm được công việc mang lại nhiều lợi ích hơn</a:t>
              </a:r>
            </a:p>
            <a:p>
              <a:pPr algn="l">
                <a:lnSpc>
                  <a:spcPts val="3486"/>
                </a:lnSpc>
              </a:pPr>
            </a:p>
          </p:txBody>
        </p:sp>
      </p:grpSp>
      <p:sp>
        <p:nvSpPr>
          <p:cNvPr name="Freeform 9" id="9"/>
          <p:cNvSpPr/>
          <p:nvPr/>
        </p:nvSpPr>
        <p:spPr>
          <a:xfrm flipH="false" flipV="false" rot="0">
            <a:off x="11349491" y="3872300"/>
            <a:ext cx="4733017" cy="4419455"/>
          </a:xfrm>
          <a:custGeom>
            <a:avLst/>
            <a:gdLst/>
            <a:ahLst/>
            <a:cxnLst/>
            <a:rect r="r" b="b" t="t" l="l"/>
            <a:pathLst>
              <a:path h="4419455" w="4733017">
                <a:moveTo>
                  <a:pt x="0" y="0"/>
                </a:moveTo>
                <a:lnTo>
                  <a:pt x="4733018" y="0"/>
                </a:lnTo>
                <a:lnTo>
                  <a:pt x="4733018" y="4419455"/>
                </a:lnTo>
                <a:lnTo>
                  <a:pt x="0" y="4419455"/>
                </a:lnTo>
                <a:lnTo>
                  <a:pt x="0" y="0"/>
                </a:lnTo>
                <a:close/>
              </a:path>
            </a:pathLst>
          </a:custGeom>
          <a:blipFill>
            <a:blip r:embed="rId2"/>
            <a:stretch>
              <a:fillRect l="0" t="0" r="0" b="0"/>
            </a:stretch>
          </a:blipFill>
        </p:spPr>
      </p:sp>
      <p:sp>
        <p:nvSpPr>
          <p:cNvPr name="TextBox 10" id="10"/>
          <p:cNvSpPr txBox="true"/>
          <p:nvPr/>
        </p:nvSpPr>
        <p:spPr>
          <a:xfrm rot="0">
            <a:off x="16887683" y="9348812"/>
            <a:ext cx="1107453"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10/13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9144000" y="0"/>
            <a:ext cx="9144000" cy="10287000"/>
          </a:xfrm>
          <a:prstGeom prst="rect">
            <a:avLst/>
          </a:prstGeom>
          <a:solidFill>
            <a:srgbClr val="6F50F8">
              <a:alpha val="69804"/>
            </a:srgbClr>
          </a:solidFill>
        </p:spPr>
      </p:sp>
      <p:sp>
        <p:nvSpPr>
          <p:cNvPr name="Freeform 3" id="3"/>
          <p:cNvSpPr/>
          <p:nvPr/>
        </p:nvSpPr>
        <p:spPr>
          <a:xfrm flipH="false" flipV="false" rot="0">
            <a:off x="11349491" y="3872300"/>
            <a:ext cx="4733017" cy="4419455"/>
          </a:xfrm>
          <a:custGeom>
            <a:avLst/>
            <a:gdLst/>
            <a:ahLst/>
            <a:cxnLst/>
            <a:rect r="r" b="b" t="t" l="l"/>
            <a:pathLst>
              <a:path h="4419455" w="4733017">
                <a:moveTo>
                  <a:pt x="0" y="0"/>
                </a:moveTo>
                <a:lnTo>
                  <a:pt x="4733018" y="0"/>
                </a:lnTo>
                <a:lnTo>
                  <a:pt x="4733018" y="4419455"/>
                </a:lnTo>
                <a:lnTo>
                  <a:pt x="0" y="4419455"/>
                </a:lnTo>
                <a:lnTo>
                  <a:pt x="0" y="0"/>
                </a:lnTo>
                <a:close/>
              </a:path>
            </a:pathLst>
          </a:custGeom>
          <a:blipFill>
            <a:blip r:embed="rId2"/>
            <a:stretch>
              <a:fillRect l="0" t="0" r="0" b="0"/>
            </a:stretch>
          </a:blipFill>
        </p:spPr>
      </p:sp>
      <p:grpSp>
        <p:nvGrpSpPr>
          <p:cNvPr name="Group 4" id="4"/>
          <p:cNvGrpSpPr/>
          <p:nvPr/>
        </p:nvGrpSpPr>
        <p:grpSpPr>
          <a:xfrm rot="0">
            <a:off x="831109" y="2194043"/>
            <a:ext cx="7591189" cy="7281687"/>
            <a:chOff x="0" y="0"/>
            <a:chExt cx="10121585" cy="9708916"/>
          </a:xfrm>
        </p:grpSpPr>
        <p:sp>
          <p:nvSpPr>
            <p:cNvPr name="TextBox 5" id="5"/>
            <p:cNvSpPr txBox="true"/>
            <p:nvPr/>
          </p:nvSpPr>
          <p:spPr>
            <a:xfrm rot="0">
              <a:off x="0" y="-9525"/>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Chăm sóc sức khỏe</a:t>
              </a:r>
            </a:p>
          </p:txBody>
        </p:sp>
        <p:sp>
          <p:nvSpPr>
            <p:cNvPr name="TextBox 6" id="6"/>
            <p:cNvSpPr txBox="true"/>
            <p:nvPr/>
          </p:nvSpPr>
          <p:spPr>
            <a:xfrm rot="0">
              <a:off x="0" y="953293"/>
              <a:ext cx="10121585" cy="2321216"/>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Chú trọng đến việc chăm sóc sức khỏe của bản thân</a:t>
              </a:r>
            </a:p>
            <a:p>
              <a:pPr algn="l" marL="537727" indent="-268863" lvl="1">
                <a:lnSpc>
                  <a:spcPts val="3486"/>
                </a:lnSpc>
                <a:buFont typeface="Arial"/>
                <a:buChar char="•"/>
              </a:pPr>
              <a:r>
                <a:rPr lang="en-US" sz="2490">
                  <a:solidFill>
                    <a:srgbClr val="1F264D"/>
                  </a:solidFill>
                  <a:latin typeface="DM Sans"/>
                  <a:ea typeface="DM Sans"/>
                  <a:cs typeface="DM Sans"/>
                  <a:sym typeface="DM Sans"/>
                </a:rPr>
                <a:t>Đảm bảo có đủ thời gian nghỉ ngơi, ăn uống đầy đủ và tập thể dục đều đặn</a:t>
              </a:r>
            </a:p>
          </p:txBody>
        </p:sp>
        <p:sp>
          <p:nvSpPr>
            <p:cNvPr name="TextBox 7" id="7"/>
            <p:cNvSpPr txBox="true"/>
            <p:nvPr/>
          </p:nvSpPr>
          <p:spPr>
            <a:xfrm rot="0">
              <a:off x="0" y="3840333"/>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Tận dụng cơ hội học hỏi</a:t>
              </a:r>
            </a:p>
          </p:txBody>
        </p:sp>
        <p:sp>
          <p:nvSpPr>
            <p:cNvPr name="TextBox 8" id="8"/>
            <p:cNvSpPr txBox="true"/>
            <p:nvPr/>
          </p:nvSpPr>
          <p:spPr>
            <a:xfrm rot="0">
              <a:off x="0" y="4803151"/>
              <a:ext cx="10121585" cy="2321216"/>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Tận dụng cơ hội học hỏi từ việc làm thêm để phát triển kỹ năng và hiểu biết về thế giới xung quanh</a:t>
              </a:r>
            </a:p>
            <a:p>
              <a:pPr algn="l">
                <a:lnSpc>
                  <a:spcPts val="3486"/>
                </a:lnSpc>
              </a:pPr>
            </a:p>
          </p:txBody>
        </p:sp>
        <p:sp>
          <p:nvSpPr>
            <p:cNvPr name="TextBox 9" id="9"/>
            <p:cNvSpPr txBox="true"/>
            <p:nvPr/>
          </p:nvSpPr>
          <p:spPr>
            <a:xfrm rot="0">
              <a:off x="0" y="7014367"/>
              <a:ext cx="10121585" cy="644525"/>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Đặt mục tiêu học tập là ưu tiên</a:t>
              </a:r>
            </a:p>
          </p:txBody>
        </p:sp>
        <p:sp>
          <p:nvSpPr>
            <p:cNvPr name="TextBox 10" id="10"/>
            <p:cNvSpPr txBox="true"/>
            <p:nvPr/>
          </p:nvSpPr>
          <p:spPr>
            <a:xfrm rot="0">
              <a:off x="0" y="7977185"/>
              <a:ext cx="10121585" cy="1731731"/>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Việc học tập không chỉ cung cấp kiến thức mà còn là nền tảng cho sự nghiệp sau này</a:t>
              </a:r>
            </a:p>
            <a:p>
              <a:pPr algn="l">
                <a:lnSpc>
                  <a:spcPts val="3486"/>
                </a:lnSpc>
              </a:pPr>
            </a:p>
          </p:txBody>
        </p:sp>
      </p:grpSp>
      <p:sp>
        <p:nvSpPr>
          <p:cNvPr name="TextBox 11" id="11"/>
          <p:cNvSpPr txBox="true"/>
          <p:nvPr/>
        </p:nvSpPr>
        <p:spPr>
          <a:xfrm rot="0">
            <a:off x="16939020" y="9348812"/>
            <a:ext cx="1004778"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11/13</a:t>
            </a:r>
          </a:p>
        </p:txBody>
      </p:sp>
      <p:sp>
        <p:nvSpPr>
          <p:cNvPr name="TextBox 12" id="12"/>
          <p:cNvSpPr txBox="true"/>
          <p:nvPr/>
        </p:nvSpPr>
        <p:spPr>
          <a:xfrm rot="0">
            <a:off x="441705" y="841755"/>
            <a:ext cx="8369997" cy="831756"/>
          </a:xfrm>
          <a:prstGeom prst="rect">
            <a:avLst/>
          </a:prstGeom>
        </p:spPr>
        <p:txBody>
          <a:bodyPr anchor="t" rtlCol="false" tIns="0" lIns="0" bIns="0" rIns="0">
            <a:spAutoFit/>
          </a:bodyPr>
          <a:lstStyle/>
          <a:p>
            <a:pPr algn="ctr">
              <a:lnSpc>
                <a:spcPts val="6608"/>
              </a:lnSpc>
            </a:pPr>
            <a:r>
              <a:rPr lang="en-US" sz="5506">
                <a:solidFill>
                  <a:srgbClr val="1F264D"/>
                </a:solidFill>
                <a:latin typeface="Paytone One"/>
                <a:ea typeface="Paytone One"/>
                <a:cs typeface="Paytone One"/>
                <a:sym typeface="Paytone One"/>
              </a:rPr>
              <a:t>4. Đề xuất và giải pháp</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6F50F8"/>
        </a:solidFill>
      </p:bgPr>
    </p:bg>
    <p:spTree>
      <p:nvGrpSpPr>
        <p:cNvPr id="1" name=""/>
        <p:cNvGrpSpPr/>
        <p:nvPr/>
      </p:nvGrpSpPr>
      <p:grpSpPr>
        <a:xfrm>
          <a:off x="0" y="0"/>
          <a:ext cx="0" cy="0"/>
          <a:chOff x="0" y="0"/>
          <a:chExt cx="0" cy="0"/>
        </a:xfrm>
      </p:grpSpPr>
      <p:sp>
        <p:nvSpPr>
          <p:cNvPr name="Freeform 2" id="2"/>
          <p:cNvSpPr/>
          <p:nvPr/>
        </p:nvSpPr>
        <p:spPr>
          <a:xfrm flipH="false" flipV="false" rot="-8498405">
            <a:off x="-895089" y="-599306"/>
            <a:ext cx="3847577" cy="3256012"/>
          </a:xfrm>
          <a:custGeom>
            <a:avLst/>
            <a:gdLst/>
            <a:ahLst/>
            <a:cxnLst/>
            <a:rect r="r" b="b" t="t" l="l"/>
            <a:pathLst>
              <a:path h="3256012" w="3847577">
                <a:moveTo>
                  <a:pt x="0" y="0"/>
                </a:moveTo>
                <a:lnTo>
                  <a:pt x="3847578" y="0"/>
                </a:lnTo>
                <a:lnTo>
                  <a:pt x="3847578" y="3256012"/>
                </a:lnTo>
                <a:lnTo>
                  <a:pt x="0" y="3256012"/>
                </a:lnTo>
                <a:lnTo>
                  <a:pt x="0" y="0"/>
                </a:lnTo>
                <a:close/>
              </a:path>
            </a:pathLst>
          </a:custGeom>
          <a:blipFill>
            <a:blip r:embed="rId2"/>
            <a:stretch>
              <a:fillRect l="0" t="0" r="0" b="0"/>
            </a:stretch>
          </a:blipFill>
        </p:spPr>
      </p:sp>
      <p:sp>
        <p:nvSpPr>
          <p:cNvPr name="Freeform 3" id="3"/>
          <p:cNvSpPr/>
          <p:nvPr/>
        </p:nvSpPr>
        <p:spPr>
          <a:xfrm flipH="true" flipV="false" rot="0">
            <a:off x="-248575" y="7762365"/>
            <a:ext cx="3029008" cy="2854840"/>
          </a:xfrm>
          <a:custGeom>
            <a:avLst/>
            <a:gdLst/>
            <a:ahLst/>
            <a:cxnLst/>
            <a:rect r="r" b="b" t="t" l="l"/>
            <a:pathLst>
              <a:path h="2854840" w="3029008">
                <a:moveTo>
                  <a:pt x="3029008" y="0"/>
                </a:moveTo>
                <a:lnTo>
                  <a:pt x="0" y="0"/>
                </a:lnTo>
                <a:lnTo>
                  <a:pt x="0" y="2854841"/>
                </a:lnTo>
                <a:lnTo>
                  <a:pt x="3029008" y="2854841"/>
                </a:lnTo>
                <a:lnTo>
                  <a:pt x="3029008" y="0"/>
                </a:lnTo>
                <a:close/>
              </a:path>
            </a:pathLst>
          </a:custGeom>
          <a:blipFill>
            <a:blip r:embed="rId3"/>
            <a:stretch>
              <a:fillRect l="0" t="0" r="0" b="0"/>
            </a:stretch>
          </a:blipFill>
        </p:spPr>
      </p:sp>
      <p:grpSp>
        <p:nvGrpSpPr>
          <p:cNvPr name="Group 4" id="4"/>
          <p:cNvGrpSpPr/>
          <p:nvPr/>
        </p:nvGrpSpPr>
        <p:grpSpPr>
          <a:xfrm rot="0">
            <a:off x="2954917" y="3999601"/>
            <a:ext cx="12378166" cy="2287798"/>
            <a:chOff x="0" y="0"/>
            <a:chExt cx="16504221" cy="3050397"/>
          </a:xfrm>
        </p:grpSpPr>
        <p:sp>
          <p:nvSpPr>
            <p:cNvPr name="TextBox 5" id="5"/>
            <p:cNvSpPr txBox="true"/>
            <p:nvPr/>
          </p:nvSpPr>
          <p:spPr>
            <a:xfrm rot="0">
              <a:off x="0" y="0"/>
              <a:ext cx="16504221" cy="1828800"/>
            </a:xfrm>
            <a:prstGeom prst="rect">
              <a:avLst/>
            </a:prstGeom>
          </p:spPr>
          <p:txBody>
            <a:bodyPr anchor="t" rtlCol="false" tIns="0" lIns="0" bIns="0" rIns="0">
              <a:spAutoFit/>
            </a:bodyPr>
            <a:lstStyle/>
            <a:p>
              <a:pPr algn="ctr">
                <a:lnSpc>
                  <a:spcPts val="10800"/>
                </a:lnSpc>
              </a:pPr>
              <a:r>
                <a:rPr lang="en-US" sz="9000">
                  <a:solidFill>
                    <a:srgbClr val="F4F4F4"/>
                  </a:solidFill>
                  <a:latin typeface="Paytone One"/>
                  <a:ea typeface="Paytone One"/>
                  <a:cs typeface="Paytone One"/>
                  <a:sym typeface="Paytone One"/>
                </a:rPr>
                <a:t>5. Kết luận</a:t>
              </a:r>
            </a:p>
          </p:txBody>
        </p:sp>
        <p:sp>
          <p:nvSpPr>
            <p:cNvPr name="TextBox 6" id="6"/>
            <p:cNvSpPr txBox="true"/>
            <p:nvPr/>
          </p:nvSpPr>
          <p:spPr>
            <a:xfrm rot="0">
              <a:off x="0" y="2493714"/>
              <a:ext cx="16504221" cy="556683"/>
            </a:xfrm>
            <a:prstGeom prst="rect">
              <a:avLst/>
            </a:prstGeom>
          </p:spPr>
          <p:txBody>
            <a:bodyPr anchor="t" rtlCol="false" tIns="0" lIns="0" bIns="0" rIns="0">
              <a:spAutoFit/>
            </a:bodyPr>
            <a:lstStyle/>
            <a:p>
              <a:pPr algn="ctr">
                <a:lnSpc>
                  <a:spcPts val="3500"/>
                </a:lnSpc>
              </a:pPr>
              <a:r>
                <a:rPr lang="en-US" sz="2500">
                  <a:solidFill>
                    <a:srgbClr val="F4F4F4"/>
                  </a:solidFill>
                  <a:latin typeface="DM Sans"/>
                  <a:ea typeface="DM Sans"/>
                  <a:cs typeface="DM Sans"/>
                  <a:sym typeface="DM Sans"/>
                </a:rPr>
                <a:t>Có hay không về việc đi làm thêm, ưu và nhược điểm của việc đi làm thêm.</a:t>
              </a:r>
            </a:p>
          </p:txBody>
        </p:sp>
      </p:grpSp>
      <p:sp>
        <p:nvSpPr>
          <p:cNvPr name="Freeform 7" id="7"/>
          <p:cNvSpPr/>
          <p:nvPr/>
        </p:nvSpPr>
        <p:spPr>
          <a:xfrm flipH="false" flipV="false" rot="-8947061">
            <a:off x="14974821" y="-589816"/>
            <a:ext cx="3029008" cy="2854840"/>
          </a:xfrm>
          <a:custGeom>
            <a:avLst/>
            <a:gdLst/>
            <a:ahLst/>
            <a:cxnLst/>
            <a:rect r="r" b="b" t="t" l="l"/>
            <a:pathLst>
              <a:path h="2854840" w="3029008">
                <a:moveTo>
                  <a:pt x="0" y="0"/>
                </a:moveTo>
                <a:lnTo>
                  <a:pt x="3029009" y="0"/>
                </a:lnTo>
                <a:lnTo>
                  <a:pt x="3029009" y="2854840"/>
                </a:lnTo>
                <a:lnTo>
                  <a:pt x="0" y="2854840"/>
                </a:lnTo>
                <a:lnTo>
                  <a:pt x="0" y="0"/>
                </a:lnTo>
                <a:close/>
              </a:path>
            </a:pathLst>
          </a:custGeom>
          <a:blipFill>
            <a:blip r:embed="rId3"/>
            <a:stretch>
              <a:fillRect l="0" t="0" r="0" b="0"/>
            </a:stretch>
          </a:blipFill>
        </p:spPr>
      </p:sp>
      <p:sp>
        <p:nvSpPr>
          <p:cNvPr name="Freeform 8" id="8"/>
          <p:cNvSpPr/>
          <p:nvPr/>
        </p:nvSpPr>
        <p:spPr>
          <a:xfrm flipH="false" flipV="false" rot="2088785">
            <a:off x="15526011" y="7684586"/>
            <a:ext cx="3847577" cy="3256012"/>
          </a:xfrm>
          <a:custGeom>
            <a:avLst/>
            <a:gdLst/>
            <a:ahLst/>
            <a:cxnLst/>
            <a:rect r="r" b="b" t="t" l="l"/>
            <a:pathLst>
              <a:path h="3256012" w="3847577">
                <a:moveTo>
                  <a:pt x="0" y="0"/>
                </a:moveTo>
                <a:lnTo>
                  <a:pt x="3847578" y="0"/>
                </a:lnTo>
                <a:lnTo>
                  <a:pt x="3847578" y="3256013"/>
                </a:lnTo>
                <a:lnTo>
                  <a:pt x="0" y="3256013"/>
                </a:lnTo>
                <a:lnTo>
                  <a:pt x="0" y="0"/>
                </a:lnTo>
                <a:close/>
              </a:path>
            </a:pathLst>
          </a:custGeom>
          <a:blipFill>
            <a:blip r:embed="rId2"/>
            <a:stretch>
              <a:fillRect l="0" t="0" r="0" b="0"/>
            </a:stretch>
          </a:blipFill>
        </p:spPr>
      </p:sp>
      <p:sp>
        <p:nvSpPr>
          <p:cNvPr name="TextBox 9" id="9"/>
          <p:cNvSpPr txBox="true"/>
          <p:nvPr/>
        </p:nvSpPr>
        <p:spPr>
          <a:xfrm rot="0">
            <a:off x="16924967" y="9348812"/>
            <a:ext cx="1032885"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12</a:t>
            </a:r>
            <a:r>
              <a:rPr lang="en-US" sz="3353">
                <a:solidFill>
                  <a:srgbClr val="000000"/>
                </a:solidFill>
                <a:latin typeface="Paytone One"/>
                <a:ea typeface="Paytone One"/>
                <a:cs typeface="Paytone One"/>
                <a:sym typeface="Paytone One"/>
              </a:rPr>
              <a:t>/13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6F50F8"/>
        </a:solidFill>
      </p:bgPr>
    </p:bg>
    <p:spTree>
      <p:nvGrpSpPr>
        <p:cNvPr id="1" name=""/>
        <p:cNvGrpSpPr/>
        <p:nvPr/>
      </p:nvGrpSpPr>
      <p:grpSpPr>
        <a:xfrm>
          <a:off x="0" y="0"/>
          <a:ext cx="0" cy="0"/>
          <a:chOff x="0" y="0"/>
          <a:chExt cx="0" cy="0"/>
        </a:xfrm>
      </p:grpSpPr>
      <p:sp>
        <p:nvSpPr>
          <p:cNvPr name="Freeform 2" id="2"/>
          <p:cNvSpPr/>
          <p:nvPr/>
        </p:nvSpPr>
        <p:spPr>
          <a:xfrm flipH="false" flipV="false" rot="0">
            <a:off x="6093012" y="3581126"/>
            <a:ext cx="6101976" cy="3424734"/>
          </a:xfrm>
          <a:custGeom>
            <a:avLst/>
            <a:gdLst/>
            <a:ahLst/>
            <a:cxnLst/>
            <a:rect r="r" b="b" t="t" l="l"/>
            <a:pathLst>
              <a:path h="3424734" w="6101976">
                <a:moveTo>
                  <a:pt x="0" y="0"/>
                </a:moveTo>
                <a:lnTo>
                  <a:pt x="6101976" y="0"/>
                </a:lnTo>
                <a:lnTo>
                  <a:pt x="6101976" y="3424734"/>
                </a:lnTo>
                <a:lnTo>
                  <a:pt x="0" y="3424734"/>
                </a:lnTo>
                <a:lnTo>
                  <a:pt x="0" y="0"/>
                </a:lnTo>
                <a:close/>
              </a:path>
            </a:pathLst>
          </a:custGeom>
          <a:blipFill>
            <a:blip r:embed="rId2"/>
            <a:stretch>
              <a:fillRect l="0" t="0" r="0" b="0"/>
            </a:stretch>
          </a:blipFill>
        </p:spPr>
      </p:sp>
      <p:sp>
        <p:nvSpPr>
          <p:cNvPr name="TextBox 3" id="3"/>
          <p:cNvSpPr txBox="true"/>
          <p:nvPr/>
        </p:nvSpPr>
        <p:spPr>
          <a:xfrm rot="0">
            <a:off x="3744229" y="1028700"/>
            <a:ext cx="10799543" cy="1978477"/>
          </a:xfrm>
          <a:prstGeom prst="rect">
            <a:avLst/>
          </a:prstGeom>
        </p:spPr>
        <p:txBody>
          <a:bodyPr anchor="t" rtlCol="false" tIns="0" lIns="0" bIns="0" rIns="0">
            <a:spAutoFit/>
          </a:bodyPr>
          <a:lstStyle/>
          <a:p>
            <a:pPr algn="ctr">
              <a:lnSpc>
                <a:spcPts val="7867"/>
              </a:lnSpc>
            </a:pPr>
            <a:r>
              <a:rPr lang="en-US" sz="6556">
                <a:solidFill>
                  <a:srgbClr val="F4F4F4"/>
                </a:solidFill>
                <a:latin typeface="Paytone One"/>
                <a:ea typeface="Paytone One"/>
                <a:cs typeface="Paytone One"/>
                <a:sym typeface="Paytone One"/>
              </a:rPr>
              <a:t>THANK YOU FOR LISTENING MY PROJECT</a:t>
            </a:r>
          </a:p>
        </p:txBody>
      </p:sp>
      <p:sp>
        <p:nvSpPr>
          <p:cNvPr name="TextBox 4" id="4"/>
          <p:cNvSpPr txBox="true"/>
          <p:nvPr/>
        </p:nvSpPr>
        <p:spPr>
          <a:xfrm rot="0">
            <a:off x="-144217" y="7579808"/>
            <a:ext cx="18576434" cy="381000"/>
          </a:xfrm>
          <a:prstGeom prst="rect">
            <a:avLst/>
          </a:prstGeom>
        </p:spPr>
        <p:txBody>
          <a:bodyPr anchor="t" rtlCol="false" tIns="0" lIns="0" bIns="0" rIns="0">
            <a:spAutoFit/>
          </a:bodyPr>
          <a:lstStyle/>
          <a:p>
            <a:pPr algn="ctr">
              <a:lnSpc>
                <a:spcPts val="3068"/>
              </a:lnSpc>
            </a:pPr>
            <a:r>
              <a:rPr lang="en-US" sz="2556">
                <a:solidFill>
                  <a:srgbClr val="F4F4F4"/>
                </a:solidFill>
                <a:latin typeface="Lexend Deca"/>
                <a:ea typeface="Lexend Deca"/>
                <a:cs typeface="Lexend Deca"/>
                <a:sym typeface="Lexend Deca"/>
              </a:rPr>
              <a:t>Những ý kiến đóng góp vui lòng gửi về: hoangnv725@gmail.com</a:t>
            </a:r>
          </a:p>
        </p:txBody>
      </p:sp>
      <p:sp>
        <p:nvSpPr>
          <p:cNvPr name="TextBox 5" id="5"/>
          <p:cNvSpPr txBox="true"/>
          <p:nvPr/>
        </p:nvSpPr>
        <p:spPr>
          <a:xfrm rot="0">
            <a:off x="16923892" y="9348812"/>
            <a:ext cx="1035036"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13/13</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true" flipV="false" rot="0">
            <a:off x="13795869" y="4645387"/>
            <a:ext cx="5270382" cy="4861927"/>
          </a:xfrm>
          <a:custGeom>
            <a:avLst/>
            <a:gdLst/>
            <a:ahLst/>
            <a:cxnLst/>
            <a:rect r="r" b="b" t="t" l="l"/>
            <a:pathLst>
              <a:path h="4861927" w="5270382">
                <a:moveTo>
                  <a:pt x="5270381" y="0"/>
                </a:moveTo>
                <a:lnTo>
                  <a:pt x="0" y="0"/>
                </a:lnTo>
                <a:lnTo>
                  <a:pt x="0" y="4861927"/>
                </a:lnTo>
                <a:lnTo>
                  <a:pt x="5270381" y="4861927"/>
                </a:lnTo>
                <a:lnTo>
                  <a:pt x="5270381" y="0"/>
                </a:lnTo>
                <a:close/>
              </a:path>
            </a:pathLst>
          </a:custGeom>
          <a:blipFill>
            <a:blip r:embed="rId2"/>
            <a:stretch>
              <a:fillRect l="0" t="0" r="0" b="0"/>
            </a:stretch>
          </a:blipFill>
        </p:spPr>
      </p:sp>
      <p:sp>
        <p:nvSpPr>
          <p:cNvPr name="AutoShape 3" id="3"/>
          <p:cNvSpPr/>
          <p:nvPr/>
        </p:nvSpPr>
        <p:spPr>
          <a:xfrm rot="0">
            <a:off x="0" y="0"/>
            <a:ext cx="18288000" cy="3718560"/>
          </a:xfrm>
          <a:prstGeom prst="rect">
            <a:avLst/>
          </a:prstGeom>
          <a:solidFill>
            <a:srgbClr val="FFCECE">
              <a:alpha val="69804"/>
            </a:srgbClr>
          </a:solidFill>
        </p:spPr>
      </p:sp>
      <p:sp>
        <p:nvSpPr>
          <p:cNvPr name="Freeform 4" id="4"/>
          <p:cNvSpPr/>
          <p:nvPr/>
        </p:nvSpPr>
        <p:spPr>
          <a:xfrm flipH="false" flipV="false" rot="-1094911">
            <a:off x="12918061" y="1403753"/>
            <a:ext cx="2855832" cy="2866582"/>
          </a:xfrm>
          <a:custGeom>
            <a:avLst/>
            <a:gdLst/>
            <a:ahLst/>
            <a:cxnLst/>
            <a:rect r="r" b="b" t="t" l="l"/>
            <a:pathLst>
              <a:path h="2866582" w="2855832">
                <a:moveTo>
                  <a:pt x="0" y="0"/>
                </a:moveTo>
                <a:lnTo>
                  <a:pt x="2855833" y="0"/>
                </a:lnTo>
                <a:lnTo>
                  <a:pt x="2855833" y="2866582"/>
                </a:lnTo>
                <a:lnTo>
                  <a:pt x="0" y="2866582"/>
                </a:lnTo>
                <a:lnTo>
                  <a:pt x="0" y="0"/>
                </a:lnTo>
                <a:close/>
              </a:path>
            </a:pathLst>
          </a:custGeom>
          <a:blipFill>
            <a:blip r:embed="rId3"/>
            <a:stretch>
              <a:fillRect l="0" t="0" r="0" b="0"/>
            </a:stretch>
          </a:blipFill>
        </p:spPr>
      </p:sp>
      <p:sp>
        <p:nvSpPr>
          <p:cNvPr name="Freeform 5" id="5"/>
          <p:cNvSpPr/>
          <p:nvPr/>
        </p:nvSpPr>
        <p:spPr>
          <a:xfrm flipH="false" flipV="false" rot="-751690">
            <a:off x="10005500" y="-1231953"/>
            <a:ext cx="1751015" cy="2307763"/>
          </a:xfrm>
          <a:custGeom>
            <a:avLst/>
            <a:gdLst/>
            <a:ahLst/>
            <a:cxnLst/>
            <a:rect r="r" b="b" t="t" l="l"/>
            <a:pathLst>
              <a:path h="2307763" w="1751015">
                <a:moveTo>
                  <a:pt x="0" y="0"/>
                </a:moveTo>
                <a:lnTo>
                  <a:pt x="1751015" y="0"/>
                </a:lnTo>
                <a:lnTo>
                  <a:pt x="1751015" y="2307763"/>
                </a:lnTo>
                <a:lnTo>
                  <a:pt x="0" y="2307763"/>
                </a:lnTo>
                <a:lnTo>
                  <a:pt x="0" y="0"/>
                </a:lnTo>
                <a:close/>
              </a:path>
            </a:pathLst>
          </a:custGeom>
          <a:blipFill>
            <a:blip r:embed="rId4"/>
            <a:stretch>
              <a:fillRect l="0" t="0" r="0" b="0"/>
            </a:stretch>
          </a:blipFill>
        </p:spPr>
      </p:sp>
      <p:sp>
        <p:nvSpPr>
          <p:cNvPr name="TextBox 6" id="6"/>
          <p:cNvSpPr txBox="true"/>
          <p:nvPr/>
        </p:nvSpPr>
        <p:spPr>
          <a:xfrm rot="0">
            <a:off x="1487655" y="1028700"/>
            <a:ext cx="8115300" cy="1371600"/>
          </a:xfrm>
          <a:prstGeom prst="rect">
            <a:avLst/>
          </a:prstGeom>
        </p:spPr>
        <p:txBody>
          <a:bodyPr anchor="t" rtlCol="false" tIns="0" lIns="0" bIns="0" rIns="0">
            <a:spAutoFit/>
          </a:bodyPr>
          <a:lstStyle/>
          <a:p>
            <a:pPr algn="l" marL="0" indent="0" lvl="0">
              <a:lnSpc>
                <a:spcPts val="10800"/>
              </a:lnSpc>
            </a:pPr>
            <a:r>
              <a:rPr lang="en-US" sz="9000">
                <a:solidFill>
                  <a:srgbClr val="1F264D"/>
                </a:solidFill>
                <a:latin typeface="Paytone One"/>
                <a:ea typeface="Paytone One"/>
                <a:cs typeface="Paytone One"/>
                <a:sym typeface="Paytone One"/>
              </a:rPr>
              <a:t>Mục lục</a:t>
            </a:r>
          </a:p>
        </p:txBody>
      </p:sp>
      <p:sp>
        <p:nvSpPr>
          <p:cNvPr name="TextBox 7" id="7"/>
          <p:cNvSpPr txBox="true"/>
          <p:nvPr/>
        </p:nvSpPr>
        <p:spPr>
          <a:xfrm rot="0">
            <a:off x="1487655" y="4192426"/>
            <a:ext cx="6879074" cy="820197"/>
          </a:xfrm>
          <a:prstGeom prst="rect">
            <a:avLst/>
          </a:prstGeom>
        </p:spPr>
        <p:txBody>
          <a:bodyPr anchor="t" rtlCol="false" tIns="0" lIns="0" bIns="0" rIns="0">
            <a:spAutoFit/>
          </a:bodyPr>
          <a:lstStyle/>
          <a:p>
            <a:pPr algn="l">
              <a:lnSpc>
                <a:spcPts val="6767"/>
              </a:lnSpc>
            </a:pPr>
            <a:r>
              <a:rPr lang="en-US" sz="4833">
                <a:solidFill>
                  <a:srgbClr val="1F264D"/>
                </a:solidFill>
                <a:latin typeface="Lexend Deca"/>
                <a:ea typeface="Lexend Deca"/>
                <a:cs typeface="Lexend Deca"/>
                <a:sym typeface="Lexend Deca"/>
              </a:rPr>
              <a:t>1. Tổng quan về vấn đề</a:t>
            </a:r>
          </a:p>
        </p:txBody>
      </p:sp>
      <p:sp>
        <p:nvSpPr>
          <p:cNvPr name="TextBox 8" id="8"/>
          <p:cNvSpPr txBox="true"/>
          <p:nvPr/>
        </p:nvSpPr>
        <p:spPr>
          <a:xfrm rot="0">
            <a:off x="1487655" y="5276850"/>
            <a:ext cx="8642032" cy="821782"/>
          </a:xfrm>
          <a:prstGeom prst="rect">
            <a:avLst/>
          </a:prstGeom>
        </p:spPr>
        <p:txBody>
          <a:bodyPr anchor="t" rtlCol="false" tIns="0" lIns="0" bIns="0" rIns="0">
            <a:spAutoFit/>
          </a:bodyPr>
          <a:lstStyle/>
          <a:p>
            <a:pPr algn="l">
              <a:lnSpc>
                <a:spcPts val="6679"/>
              </a:lnSpc>
            </a:pPr>
            <a:r>
              <a:rPr lang="en-US" sz="4771">
                <a:solidFill>
                  <a:srgbClr val="1F264D"/>
                </a:solidFill>
                <a:latin typeface="Lexend Deca"/>
                <a:ea typeface="Lexend Deca"/>
                <a:cs typeface="Lexend Deca"/>
                <a:sym typeface="Lexend Deca"/>
              </a:rPr>
              <a:t>2. Giới thiệu về việc làm thêm</a:t>
            </a:r>
          </a:p>
        </p:txBody>
      </p:sp>
      <p:sp>
        <p:nvSpPr>
          <p:cNvPr name="TextBox 9" id="9"/>
          <p:cNvSpPr txBox="true"/>
          <p:nvPr/>
        </p:nvSpPr>
        <p:spPr>
          <a:xfrm rot="0">
            <a:off x="1487655" y="6445498"/>
            <a:ext cx="11903187" cy="804900"/>
          </a:xfrm>
          <a:prstGeom prst="rect">
            <a:avLst/>
          </a:prstGeom>
        </p:spPr>
        <p:txBody>
          <a:bodyPr anchor="t" rtlCol="false" tIns="0" lIns="0" bIns="0" rIns="0">
            <a:spAutoFit/>
          </a:bodyPr>
          <a:lstStyle/>
          <a:p>
            <a:pPr algn="l">
              <a:lnSpc>
                <a:spcPts val="6560"/>
              </a:lnSpc>
            </a:pPr>
            <a:r>
              <a:rPr lang="en-US" sz="4686">
                <a:solidFill>
                  <a:srgbClr val="1F264D"/>
                </a:solidFill>
                <a:latin typeface="Lexend Deca"/>
                <a:ea typeface="Lexend Deca"/>
                <a:cs typeface="Lexend Deca"/>
                <a:sym typeface="Lexend Deca"/>
              </a:rPr>
              <a:t>3. Ưu và nhược điểm của việc làm thêm</a:t>
            </a:r>
          </a:p>
        </p:txBody>
      </p:sp>
      <p:sp>
        <p:nvSpPr>
          <p:cNvPr name="TextBox 10" id="10"/>
          <p:cNvSpPr txBox="true"/>
          <p:nvPr/>
        </p:nvSpPr>
        <p:spPr>
          <a:xfrm rot="0">
            <a:off x="1487655" y="7417883"/>
            <a:ext cx="12386486" cy="811051"/>
          </a:xfrm>
          <a:prstGeom prst="rect">
            <a:avLst/>
          </a:prstGeom>
        </p:spPr>
        <p:txBody>
          <a:bodyPr anchor="t" rtlCol="false" tIns="0" lIns="0" bIns="0" rIns="0">
            <a:spAutoFit/>
          </a:bodyPr>
          <a:lstStyle/>
          <a:p>
            <a:pPr algn="l">
              <a:lnSpc>
                <a:spcPts val="6746"/>
              </a:lnSpc>
            </a:pPr>
            <a:r>
              <a:rPr lang="en-US" sz="4818">
                <a:solidFill>
                  <a:srgbClr val="1F264D"/>
                </a:solidFill>
                <a:latin typeface="Lexend Deca"/>
                <a:ea typeface="Lexend Deca"/>
                <a:cs typeface="Lexend Deca"/>
                <a:sym typeface="Lexend Deca"/>
              </a:rPr>
              <a:t>4. Đề xuất và giải pháp</a:t>
            </a:r>
          </a:p>
        </p:txBody>
      </p:sp>
      <p:sp>
        <p:nvSpPr>
          <p:cNvPr name="TextBox 11" id="11"/>
          <p:cNvSpPr txBox="true"/>
          <p:nvPr/>
        </p:nvSpPr>
        <p:spPr>
          <a:xfrm rot="0">
            <a:off x="17021229" y="9348812"/>
            <a:ext cx="840362"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2/13</a:t>
            </a:r>
          </a:p>
        </p:txBody>
      </p:sp>
      <p:sp>
        <p:nvSpPr>
          <p:cNvPr name="TextBox 12" id="12"/>
          <p:cNvSpPr txBox="true"/>
          <p:nvPr/>
        </p:nvSpPr>
        <p:spPr>
          <a:xfrm rot="0">
            <a:off x="1487655" y="8400385"/>
            <a:ext cx="12386486" cy="811051"/>
          </a:xfrm>
          <a:prstGeom prst="rect">
            <a:avLst/>
          </a:prstGeom>
        </p:spPr>
        <p:txBody>
          <a:bodyPr anchor="t" rtlCol="false" tIns="0" lIns="0" bIns="0" rIns="0">
            <a:spAutoFit/>
          </a:bodyPr>
          <a:lstStyle/>
          <a:p>
            <a:pPr algn="l">
              <a:lnSpc>
                <a:spcPts val="6746"/>
              </a:lnSpc>
            </a:pPr>
            <a:r>
              <a:rPr lang="en-US" sz="4818">
                <a:solidFill>
                  <a:srgbClr val="1F264D"/>
                </a:solidFill>
                <a:latin typeface="Lexend Deca"/>
                <a:ea typeface="Lexend Deca"/>
                <a:cs typeface="Lexend Deca"/>
                <a:sym typeface="Lexend Deca"/>
              </a:rPr>
              <a:t>5. Kết luận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6F50F8"/>
        </a:solidFill>
      </p:bgPr>
    </p:bg>
    <p:spTree>
      <p:nvGrpSpPr>
        <p:cNvPr id="1" name=""/>
        <p:cNvGrpSpPr/>
        <p:nvPr/>
      </p:nvGrpSpPr>
      <p:grpSpPr>
        <a:xfrm>
          <a:off x="0" y="0"/>
          <a:ext cx="0" cy="0"/>
          <a:chOff x="0" y="0"/>
          <a:chExt cx="0" cy="0"/>
        </a:xfrm>
      </p:grpSpPr>
      <p:sp>
        <p:nvSpPr>
          <p:cNvPr name="Freeform 2" id="2"/>
          <p:cNvSpPr/>
          <p:nvPr/>
        </p:nvSpPr>
        <p:spPr>
          <a:xfrm flipH="false" flipV="false" rot="-8498405">
            <a:off x="-895089" y="-599306"/>
            <a:ext cx="3847577" cy="3256012"/>
          </a:xfrm>
          <a:custGeom>
            <a:avLst/>
            <a:gdLst/>
            <a:ahLst/>
            <a:cxnLst/>
            <a:rect r="r" b="b" t="t" l="l"/>
            <a:pathLst>
              <a:path h="3256012" w="3847577">
                <a:moveTo>
                  <a:pt x="0" y="0"/>
                </a:moveTo>
                <a:lnTo>
                  <a:pt x="3847578" y="0"/>
                </a:lnTo>
                <a:lnTo>
                  <a:pt x="3847578" y="3256012"/>
                </a:lnTo>
                <a:lnTo>
                  <a:pt x="0" y="3256012"/>
                </a:lnTo>
                <a:lnTo>
                  <a:pt x="0" y="0"/>
                </a:lnTo>
                <a:close/>
              </a:path>
            </a:pathLst>
          </a:custGeom>
          <a:blipFill>
            <a:blip r:embed="rId2"/>
            <a:stretch>
              <a:fillRect l="0" t="0" r="0" b="0"/>
            </a:stretch>
          </a:blipFill>
        </p:spPr>
      </p:sp>
      <p:sp>
        <p:nvSpPr>
          <p:cNvPr name="Freeform 3" id="3"/>
          <p:cNvSpPr/>
          <p:nvPr/>
        </p:nvSpPr>
        <p:spPr>
          <a:xfrm flipH="true" flipV="false" rot="0">
            <a:off x="-248575" y="7762365"/>
            <a:ext cx="3029008" cy="2854840"/>
          </a:xfrm>
          <a:custGeom>
            <a:avLst/>
            <a:gdLst/>
            <a:ahLst/>
            <a:cxnLst/>
            <a:rect r="r" b="b" t="t" l="l"/>
            <a:pathLst>
              <a:path h="2854840" w="3029008">
                <a:moveTo>
                  <a:pt x="3029008" y="0"/>
                </a:moveTo>
                <a:lnTo>
                  <a:pt x="0" y="0"/>
                </a:lnTo>
                <a:lnTo>
                  <a:pt x="0" y="2854841"/>
                </a:lnTo>
                <a:lnTo>
                  <a:pt x="3029008" y="2854841"/>
                </a:lnTo>
                <a:lnTo>
                  <a:pt x="3029008" y="0"/>
                </a:lnTo>
                <a:close/>
              </a:path>
            </a:pathLst>
          </a:custGeom>
          <a:blipFill>
            <a:blip r:embed="rId3"/>
            <a:stretch>
              <a:fillRect l="0" t="0" r="0" b="0"/>
            </a:stretch>
          </a:blipFill>
        </p:spPr>
      </p:sp>
      <p:grpSp>
        <p:nvGrpSpPr>
          <p:cNvPr name="Group 4" id="4"/>
          <p:cNvGrpSpPr/>
          <p:nvPr/>
        </p:nvGrpSpPr>
        <p:grpSpPr>
          <a:xfrm rot="0">
            <a:off x="1696484" y="3999601"/>
            <a:ext cx="14304383" cy="2287798"/>
            <a:chOff x="0" y="0"/>
            <a:chExt cx="19072511" cy="3050397"/>
          </a:xfrm>
        </p:grpSpPr>
        <p:sp>
          <p:nvSpPr>
            <p:cNvPr name="TextBox 5" id="5"/>
            <p:cNvSpPr txBox="true"/>
            <p:nvPr/>
          </p:nvSpPr>
          <p:spPr>
            <a:xfrm rot="0">
              <a:off x="0" y="0"/>
              <a:ext cx="19072511" cy="1828800"/>
            </a:xfrm>
            <a:prstGeom prst="rect">
              <a:avLst/>
            </a:prstGeom>
          </p:spPr>
          <p:txBody>
            <a:bodyPr anchor="t" rtlCol="false" tIns="0" lIns="0" bIns="0" rIns="0">
              <a:spAutoFit/>
            </a:bodyPr>
            <a:lstStyle/>
            <a:p>
              <a:pPr algn="ctr" marL="1943100" indent="-971550" lvl="1">
                <a:lnSpc>
                  <a:spcPts val="10800"/>
                </a:lnSpc>
                <a:buAutoNum type="arabicPeriod" startAt="1"/>
              </a:pPr>
              <a:r>
                <a:rPr lang="en-US" sz="9000">
                  <a:solidFill>
                    <a:srgbClr val="F4F4F4"/>
                  </a:solidFill>
                  <a:latin typeface="Paytone One"/>
                  <a:ea typeface="Paytone One"/>
                  <a:cs typeface="Paytone One"/>
                  <a:sym typeface="Paytone One"/>
                </a:rPr>
                <a:t>Tổng quan về vấn đề</a:t>
              </a:r>
            </a:p>
          </p:txBody>
        </p:sp>
        <p:sp>
          <p:nvSpPr>
            <p:cNvPr name="TextBox 6" id="6"/>
            <p:cNvSpPr txBox="true"/>
            <p:nvPr/>
          </p:nvSpPr>
          <p:spPr>
            <a:xfrm rot="0">
              <a:off x="0" y="2493714"/>
              <a:ext cx="19072511" cy="556683"/>
            </a:xfrm>
            <a:prstGeom prst="rect">
              <a:avLst/>
            </a:prstGeom>
          </p:spPr>
          <p:txBody>
            <a:bodyPr anchor="t" rtlCol="false" tIns="0" lIns="0" bIns="0" rIns="0">
              <a:spAutoFit/>
            </a:bodyPr>
            <a:lstStyle/>
            <a:p>
              <a:pPr algn="ctr">
                <a:lnSpc>
                  <a:spcPts val="3500"/>
                </a:lnSpc>
              </a:pPr>
              <a:r>
                <a:rPr lang="en-US" sz="2500">
                  <a:solidFill>
                    <a:srgbClr val="F4F4F4"/>
                  </a:solidFill>
                  <a:latin typeface="DM Sans"/>
                  <a:ea typeface="DM Sans"/>
                  <a:cs typeface="DM Sans"/>
                  <a:sym typeface="DM Sans"/>
                </a:rPr>
                <a:t>Có hay không về việc đi làm thêm, ưu và nhược điểm của việc đi làm thêm.</a:t>
              </a:r>
            </a:p>
          </p:txBody>
        </p:sp>
      </p:grpSp>
      <p:sp>
        <p:nvSpPr>
          <p:cNvPr name="Freeform 7" id="7"/>
          <p:cNvSpPr/>
          <p:nvPr/>
        </p:nvSpPr>
        <p:spPr>
          <a:xfrm flipH="false" flipV="false" rot="-8947061">
            <a:off x="14974821" y="-589816"/>
            <a:ext cx="3029008" cy="2854840"/>
          </a:xfrm>
          <a:custGeom>
            <a:avLst/>
            <a:gdLst/>
            <a:ahLst/>
            <a:cxnLst/>
            <a:rect r="r" b="b" t="t" l="l"/>
            <a:pathLst>
              <a:path h="2854840" w="3029008">
                <a:moveTo>
                  <a:pt x="0" y="0"/>
                </a:moveTo>
                <a:lnTo>
                  <a:pt x="3029009" y="0"/>
                </a:lnTo>
                <a:lnTo>
                  <a:pt x="3029009" y="2854840"/>
                </a:lnTo>
                <a:lnTo>
                  <a:pt x="0" y="2854840"/>
                </a:lnTo>
                <a:lnTo>
                  <a:pt x="0" y="0"/>
                </a:lnTo>
                <a:close/>
              </a:path>
            </a:pathLst>
          </a:custGeom>
          <a:blipFill>
            <a:blip r:embed="rId3"/>
            <a:stretch>
              <a:fillRect l="0" t="0" r="0" b="0"/>
            </a:stretch>
          </a:blipFill>
        </p:spPr>
      </p:sp>
      <p:sp>
        <p:nvSpPr>
          <p:cNvPr name="Freeform 8" id="8"/>
          <p:cNvSpPr/>
          <p:nvPr/>
        </p:nvSpPr>
        <p:spPr>
          <a:xfrm flipH="false" flipV="false" rot="2088785">
            <a:off x="15526011" y="7684586"/>
            <a:ext cx="3847577" cy="3256012"/>
          </a:xfrm>
          <a:custGeom>
            <a:avLst/>
            <a:gdLst/>
            <a:ahLst/>
            <a:cxnLst/>
            <a:rect r="r" b="b" t="t" l="l"/>
            <a:pathLst>
              <a:path h="3256012" w="3847577">
                <a:moveTo>
                  <a:pt x="0" y="0"/>
                </a:moveTo>
                <a:lnTo>
                  <a:pt x="3847578" y="0"/>
                </a:lnTo>
                <a:lnTo>
                  <a:pt x="3847578" y="3256013"/>
                </a:lnTo>
                <a:lnTo>
                  <a:pt x="0" y="3256013"/>
                </a:lnTo>
                <a:lnTo>
                  <a:pt x="0" y="0"/>
                </a:lnTo>
                <a:close/>
              </a:path>
            </a:pathLst>
          </a:custGeom>
          <a:blipFill>
            <a:blip r:embed="rId2"/>
            <a:stretch>
              <a:fillRect l="0" t="0" r="0" b="0"/>
            </a:stretch>
          </a:blipFill>
        </p:spPr>
      </p:sp>
      <p:sp>
        <p:nvSpPr>
          <p:cNvPr name="TextBox 9" id="9"/>
          <p:cNvSpPr txBox="true"/>
          <p:nvPr/>
        </p:nvSpPr>
        <p:spPr>
          <a:xfrm rot="0">
            <a:off x="17020154" y="9348812"/>
            <a:ext cx="842512"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3/13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0" y="0"/>
            <a:ext cx="9144000" cy="10287000"/>
          </a:xfrm>
          <a:prstGeom prst="rect">
            <a:avLst/>
          </a:prstGeom>
          <a:solidFill>
            <a:srgbClr val="6F50F8">
              <a:alpha val="69804"/>
            </a:srgbClr>
          </a:solidFill>
        </p:spPr>
      </p:sp>
      <p:sp>
        <p:nvSpPr>
          <p:cNvPr name="TextBox 3" id="3"/>
          <p:cNvSpPr txBox="true"/>
          <p:nvPr/>
        </p:nvSpPr>
        <p:spPr>
          <a:xfrm rot="0">
            <a:off x="1028700" y="610323"/>
            <a:ext cx="7183842" cy="3171825"/>
          </a:xfrm>
          <a:prstGeom prst="rect">
            <a:avLst/>
          </a:prstGeom>
        </p:spPr>
        <p:txBody>
          <a:bodyPr anchor="t" rtlCol="false" tIns="0" lIns="0" bIns="0" rIns="0">
            <a:spAutoFit/>
          </a:bodyPr>
          <a:lstStyle/>
          <a:p>
            <a:pPr algn="ctr">
              <a:lnSpc>
                <a:spcPts val="8399"/>
              </a:lnSpc>
            </a:pPr>
            <a:r>
              <a:rPr lang="en-US" sz="6999">
                <a:solidFill>
                  <a:srgbClr val="1F264D"/>
                </a:solidFill>
                <a:latin typeface="Paytone One"/>
                <a:ea typeface="Paytone One"/>
                <a:cs typeface="Paytone One"/>
                <a:sym typeface="Paytone One"/>
              </a:rPr>
              <a:t>2. Giới thiệu về việc làm thêm của sinh viên</a:t>
            </a:r>
          </a:p>
        </p:txBody>
      </p:sp>
      <p:grpSp>
        <p:nvGrpSpPr>
          <p:cNvPr name="Group 4" id="4"/>
          <p:cNvGrpSpPr/>
          <p:nvPr/>
        </p:nvGrpSpPr>
        <p:grpSpPr>
          <a:xfrm rot="0">
            <a:off x="9987862" y="1483942"/>
            <a:ext cx="7591189" cy="6281601"/>
            <a:chOff x="0" y="0"/>
            <a:chExt cx="10121585" cy="8375468"/>
          </a:xfrm>
        </p:grpSpPr>
        <p:sp>
          <p:nvSpPr>
            <p:cNvPr name="TextBox 5" id="5"/>
            <p:cNvSpPr txBox="true"/>
            <p:nvPr/>
          </p:nvSpPr>
          <p:spPr>
            <a:xfrm rot="0">
              <a:off x="0" y="-9525"/>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Định nghĩa “Việc đi làm thêm”</a:t>
              </a:r>
            </a:p>
          </p:txBody>
        </p:sp>
        <p:sp>
          <p:nvSpPr>
            <p:cNvPr name="TextBox 6" id="6"/>
            <p:cNvSpPr txBox="true"/>
            <p:nvPr/>
          </p:nvSpPr>
          <p:spPr>
            <a:xfrm rot="0">
              <a:off x="0" y="1215543"/>
              <a:ext cx="10121585" cy="2321216"/>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Là công việc không chính thức, được thực hiện ngoài giờ học hoặc làm việc chính thức.</a:t>
              </a:r>
            </a:p>
            <a:p>
              <a:pPr algn="l" marL="537727" indent="-268863" lvl="1">
                <a:lnSpc>
                  <a:spcPts val="3486"/>
                </a:lnSpc>
                <a:buFont typeface="Arial"/>
                <a:buChar char="•"/>
              </a:pPr>
              <a:r>
                <a:rPr lang="en-US" sz="2490">
                  <a:solidFill>
                    <a:srgbClr val="1F264D"/>
                  </a:solidFill>
                  <a:latin typeface="DM Sans"/>
                  <a:ea typeface="DM Sans"/>
                  <a:cs typeface="DM Sans"/>
                  <a:sym typeface="DM Sans"/>
                </a:rPr>
                <a:t>Mục đích nhằm kiếm thêm thu nhập, tích lũy kinh nghiệm, hoặc phát triển các kỹ năng mới.</a:t>
              </a:r>
            </a:p>
          </p:txBody>
        </p:sp>
        <p:sp>
          <p:nvSpPr>
            <p:cNvPr name="TextBox 7" id="7"/>
            <p:cNvSpPr txBox="true"/>
            <p:nvPr/>
          </p:nvSpPr>
          <p:spPr>
            <a:xfrm rot="0">
              <a:off x="0" y="5418669"/>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Phân loại</a:t>
              </a:r>
            </a:p>
          </p:txBody>
        </p:sp>
        <p:sp>
          <p:nvSpPr>
            <p:cNvPr name="TextBox 8" id="8"/>
            <p:cNvSpPr txBox="true"/>
            <p:nvPr/>
          </p:nvSpPr>
          <p:spPr>
            <a:xfrm rot="0">
              <a:off x="0" y="6643737"/>
              <a:ext cx="10121585" cy="1731731"/>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Bán thời gian</a:t>
              </a:r>
            </a:p>
            <a:p>
              <a:pPr algn="l" marL="537727" indent="-268863" lvl="1">
                <a:lnSpc>
                  <a:spcPts val="3486"/>
                </a:lnSpc>
                <a:buFont typeface="Arial"/>
                <a:buChar char="•"/>
              </a:pPr>
              <a:r>
                <a:rPr lang="en-US" sz="2490">
                  <a:solidFill>
                    <a:srgbClr val="1F264D"/>
                  </a:solidFill>
                  <a:latin typeface="DM Sans"/>
                  <a:ea typeface="DM Sans"/>
                  <a:cs typeface="DM Sans"/>
                  <a:sym typeface="DM Sans"/>
                </a:rPr>
                <a:t>Tự do</a:t>
              </a:r>
            </a:p>
            <a:p>
              <a:pPr algn="l" marL="537727" indent="-268863" lvl="1">
                <a:lnSpc>
                  <a:spcPts val="3486"/>
                </a:lnSpc>
                <a:buFont typeface="Arial"/>
                <a:buChar char="•"/>
              </a:pPr>
              <a:r>
                <a:rPr lang="en-US" sz="2490">
                  <a:solidFill>
                    <a:srgbClr val="1F264D"/>
                  </a:solidFill>
                  <a:latin typeface="DM Sans"/>
                  <a:ea typeface="DM Sans"/>
                  <a:cs typeface="DM Sans"/>
                  <a:sym typeface="DM Sans"/>
                </a:rPr>
                <a:t>Cộng tác viên</a:t>
              </a:r>
            </a:p>
          </p:txBody>
        </p:sp>
      </p:grpSp>
      <p:sp>
        <p:nvSpPr>
          <p:cNvPr name="Freeform 9" id="9"/>
          <p:cNvSpPr/>
          <p:nvPr/>
        </p:nvSpPr>
        <p:spPr>
          <a:xfrm flipH="false" flipV="false" rot="0">
            <a:off x="1781831" y="4829244"/>
            <a:ext cx="5677580" cy="4094954"/>
          </a:xfrm>
          <a:custGeom>
            <a:avLst/>
            <a:gdLst/>
            <a:ahLst/>
            <a:cxnLst/>
            <a:rect r="r" b="b" t="t" l="l"/>
            <a:pathLst>
              <a:path h="4094954" w="5677580">
                <a:moveTo>
                  <a:pt x="0" y="0"/>
                </a:moveTo>
                <a:lnTo>
                  <a:pt x="5677580" y="0"/>
                </a:lnTo>
                <a:lnTo>
                  <a:pt x="5677580" y="4094955"/>
                </a:lnTo>
                <a:lnTo>
                  <a:pt x="0" y="4094955"/>
                </a:lnTo>
                <a:lnTo>
                  <a:pt x="0" y="0"/>
                </a:lnTo>
                <a:close/>
              </a:path>
            </a:pathLst>
          </a:custGeom>
          <a:blipFill>
            <a:blip r:embed="rId2"/>
            <a:stretch>
              <a:fillRect l="0" t="0" r="0" b="0"/>
            </a:stretch>
          </a:blipFill>
        </p:spPr>
      </p:sp>
      <p:sp>
        <p:nvSpPr>
          <p:cNvPr name="TextBox 10" id="10"/>
          <p:cNvSpPr txBox="true"/>
          <p:nvPr/>
        </p:nvSpPr>
        <p:spPr>
          <a:xfrm rot="0">
            <a:off x="16996309" y="9348812"/>
            <a:ext cx="890201"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4/13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9144000" y="0"/>
            <a:ext cx="9144000" cy="10287000"/>
          </a:xfrm>
          <a:prstGeom prst="rect">
            <a:avLst/>
          </a:prstGeom>
          <a:solidFill>
            <a:srgbClr val="6F50F8">
              <a:alpha val="69804"/>
            </a:srgbClr>
          </a:solidFill>
        </p:spPr>
      </p:sp>
      <p:sp>
        <p:nvSpPr>
          <p:cNvPr name="TextBox 3" id="3"/>
          <p:cNvSpPr txBox="true"/>
          <p:nvPr/>
        </p:nvSpPr>
        <p:spPr>
          <a:xfrm rot="0">
            <a:off x="634933" y="536492"/>
            <a:ext cx="7835126" cy="1923969"/>
          </a:xfrm>
          <a:prstGeom prst="rect">
            <a:avLst/>
          </a:prstGeom>
        </p:spPr>
        <p:txBody>
          <a:bodyPr anchor="t" rtlCol="false" tIns="0" lIns="0" bIns="0" rIns="0">
            <a:spAutoFit/>
          </a:bodyPr>
          <a:lstStyle/>
          <a:p>
            <a:pPr algn="ctr">
              <a:lnSpc>
                <a:spcPts val="7642"/>
              </a:lnSpc>
            </a:pPr>
            <a:r>
              <a:rPr lang="en-US" sz="6369">
                <a:solidFill>
                  <a:srgbClr val="1F264D"/>
                </a:solidFill>
                <a:latin typeface="Paytone One"/>
                <a:ea typeface="Paytone One"/>
                <a:cs typeface="Paytone One"/>
                <a:sym typeface="Paytone One"/>
              </a:rPr>
              <a:t>Một vài công việc làm thêm phổ biến</a:t>
            </a:r>
          </a:p>
        </p:txBody>
      </p:sp>
      <p:sp>
        <p:nvSpPr>
          <p:cNvPr name="Freeform 4" id="4"/>
          <p:cNvSpPr/>
          <p:nvPr/>
        </p:nvSpPr>
        <p:spPr>
          <a:xfrm flipH="false" flipV="false" rot="0">
            <a:off x="10765513" y="3814652"/>
            <a:ext cx="5900974" cy="5443648"/>
          </a:xfrm>
          <a:custGeom>
            <a:avLst/>
            <a:gdLst/>
            <a:ahLst/>
            <a:cxnLst/>
            <a:rect r="r" b="b" t="t" l="l"/>
            <a:pathLst>
              <a:path h="5443648" w="5900974">
                <a:moveTo>
                  <a:pt x="0" y="0"/>
                </a:moveTo>
                <a:lnTo>
                  <a:pt x="5900974" y="0"/>
                </a:lnTo>
                <a:lnTo>
                  <a:pt x="5900974" y="5443648"/>
                </a:lnTo>
                <a:lnTo>
                  <a:pt x="0" y="5443648"/>
                </a:lnTo>
                <a:lnTo>
                  <a:pt x="0" y="0"/>
                </a:lnTo>
                <a:close/>
              </a:path>
            </a:pathLst>
          </a:custGeom>
          <a:blipFill>
            <a:blip r:embed="rId2"/>
            <a:stretch>
              <a:fillRect l="0" t="0" r="0" b="0"/>
            </a:stretch>
          </a:blipFill>
        </p:spPr>
      </p:sp>
      <p:grpSp>
        <p:nvGrpSpPr>
          <p:cNvPr name="Group 5" id="5"/>
          <p:cNvGrpSpPr/>
          <p:nvPr/>
        </p:nvGrpSpPr>
        <p:grpSpPr>
          <a:xfrm rot="0">
            <a:off x="1028700" y="3030797"/>
            <a:ext cx="7591189" cy="6227503"/>
            <a:chOff x="0" y="0"/>
            <a:chExt cx="10121585" cy="8303337"/>
          </a:xfrm>
        </p:grpSpPr>
        <p:sp>
          <p:nvSpPr>
            <p:cNvPr name="TextBox 6" id="6"/>
            <p:cNvSpPr txBox="true"/>
            <p:nvPr/>
          </p:nvSpPr>
          <p:spPr>
            <a:xfrm rot="0">
              <a:off x="0" y="-9525"/>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Phục vụ nhà hàng/café</a:t>
              </a:r>
            </a:p>
          </p:txBody>
        </p:sp>
        <p:sp>
          <p:nvSpPr>
            <p:cNvPr name="TextBox 7" id="7"/>
            <p:cNvSpPr txBox="true"/>
            <p:nvPr/>
          </p:nvSpPr>
          <p:spPr>
            <a:xfrm rot="0">
              <a:off x="0" y="953293"/>
              <a:ext cx="10121585" cy="2910701"/>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Đây là một trong những công việc phổ biến nhất mà sinh viên chọn. Công việc này không chỉ giúp sinh viên kiếm thêm thu nhập mà còn giúp họ nâng cao kỹ năng giao tiếp và làm việc nhóm.</a:t>
              </a:r>
            </a:p>
          </p:txBody>
        </p:sp>
        <p:sp>
          <p:nvSpPr>
            <p:cNvPr name="TextBox 8" id="8"/>
            <p:cNvSpPr txBox="true"/>
            <p:nvPr/>
          </p:nvSpPr>
          <p:spPr>
            <a:xfrm rot="0">
              <a:off x="0" y="4429818"/>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Giáo viên dạy kèm</a:t>
              </a:r>
            </a:p>
          </p:txBody>
        </p:sp>
        <p:sp>
          <p:nvSpPr>
            <p:cNvPr name="TextBox 9" id="9"/>
            <p:cNvSpPr txBox="true"/>
            <p:nvPr/>
          </p:nvSpPr>
          <p:spPr>
            <a:xfrm rot="0">
              <a:off x="0" y="5392636"/>
              <a:ext cx="10121585" cy="2910701"/>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Nhiều sinh viên chọn công việc này để tận dụng kiến thức học thuật của mình. Đây cũng là cơ hội để họ nâng cao kỹ năng giảng dạy và kiên nhẫn.</a:t>
              </a:r>
            </a:p>
            <a:p>
              <a:pPr algn="l">
                <a:lnSpc>
                  <a:spcPts val="3486"/>
                </a:lnSpc>
              </a:pPr>
            </a:p>
          </p:txBody>
        </p:sp>
      </p:grpSp>
      <p:sp>
        <p:nvSpPr>
          <p:cNvPr name="TextBox 10" id="10"/>
          <p:cNvSpPr txBox="true"/>
          <p:nvPr/>
        </p:nvSpPr>
        <p:spPr>
          <a:xfrm rot="0">
            <a:off x="17017581" y="9348812"/>
            <a:ext cx="847657"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5/13</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9144000" y="0"/>
            <a:ext cx="9144000" cy="10287000"/>
          </a:xfrm>
          <a:prstGeom prst="rect">
            <a:avLst/>
          </a:prstGeom>
          <a:solidFill>
            <a:srgbClr val="6F50F8">
              <a:alpha val="69804"/>
            </a:srgbClr>
          </a:solidFill>
        </p:spPr>
      </p:sp>
      <p:sp>
        <p:nvSpPr>
          <p:cNvPr name="TextBox 3" id="3"/>
          <p:cNvSpPr txBox="true"/>
          <p:nvPr/>
        </p:nvSpPr>
        <p:spPr>
          <a:xfrm rot="0">
            <a:off x="634933" y="536492"/>
            <a:ext cx="7835126" cy="1923969"/>
          </a:xfrm>
          <a:prstGeom prst="rect">
            <a:avLst/>
          </a:prstGeom>
        </p:spPr>
        <p:txBody>
          <a:bodyPr anchor="t" rtlCol="false" tIns="0" lIns="0" bIns="0" rIns="0">
            <a:spAutoFit/>
          </a:bodyPr>
          <a:lstStyle/>
          <a:p>
            <a:pPr algn="ctr">
              <a:lnSpc>
                <a:spcPts val="7642"/>
              </a:lnSpc>
            </a:pPr>
            <a:r>
              <a:rPr lang="en-US" sz="6369">
                <a:solidFill>
                  <a:srgbClr val="1F264D"/>
                </a:solidFill>
                <a:latin typeface="Paytone One"/>
                <a:ea typeface="Paytone One"/>
                <a:cs typeface="Paytone One"/>
                <a:sym typeface="Paytone One"/>
              </a:rPr>
              <a:t>Một vài công việc làm thêm phổ biến</a:t>
            </a:r>
          </a:p>
        </p:txBody>
      </p:sp>
      <p:sp>
        <p:nvSpPr>
          <p:cNvPr name="Freeform 4" id="4"/>
          <p:cNvSpPr/>
          <p:nvPr/>
        </p:nvSpPr>
        <p:spPr>
          <a:xfrm flipH="false" flipV="false" rot="0">
            <a:off x="10765513" y="3814652"/>
            <a:ext cx="5900974" cy="5443648"/>
          </a:xfrm>
          <a:custGeom>
            <a:avLst/>
            <a:gdLst/>
            <a:ahLst/>
            <a:cxnLst/>
            <a:rect r="r" b="b" t="t" l="l"/>
            <a:pathLst>
              <a:path h="5443648" w="5900974">
                <a:moveTo>
                  <a:pt x="0" y="0"/>
                </a:moveTo>
                <a:lnTo>
                  <a:pt x="5900974" y="0"/>
                </a:lnTo>
                <a:lnTo>
                  <a:pt x="5900974" y="5443648"/>
                </a:lnTo>
                <a:lnTo>
                  <a:pt x="0" y="5443648"/>
                </a:lnTo>
                <a:lnTo>
                  <a:pt x="0" y="0"/>
                </a:lnTo>
                <a:close/>
              </a:path>
            </a:pathLst>
          </a:custGeom>
          <a:blipFill>
            <a:blip r:embed="rId2"/>
            <a:stretch>
              <a:fillRect l="0" t="0" r="0" b="0"/>
            </a:stretch>
          </a:blipFill>
        </p:spPr>
      </p:sp>
      <p:grpSp>
        <p:nvGrpSpPr>
          <p:cNvPr name="Group 5" id="5"/>
          <p:cNvGrpSpPr/>
          <p:nvPr/>
        </p:nvGrpSpPr>
        <p:grpSpPr>
          <a:xfrm rot="0">
            <a:off x="1028700" y="2980611"/>
            <a:ext cx="7591189" cy="7111730"/>
            <a:chOff x="0" y="0"/>
            <a:chExt cx="10121585" cy="9482307"/>
          </a:xfrm>
        </p:grpSpPr>
        <p:sp>
          <p:nvSpPr>
            <p:cNvPr name="TextBox 6" id="6"/>
            <p:cNvSpPr txBox="true"/>
            <p:nvPr/>
          </p:nvSpPr>
          <p:spPr>
            <a:xfrm rot="0">
              <a:off x="0" y="-9525"/>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Nhân viên bán hàng</a:t>
              </a:r>
            </a:p>
          </p:txBody>
        </p:sp>
        <p:sp>
          <p:nvSpPr>
            <p:cNvPr name="TextBox 7" id="7"/>
            <p:cNvSpPr txBox="true"/>
            <p:nvPr/>
          </p:nvSpPr>
          <p:spPr>
            <a:xfrm rot="0">
              <a:off x="0" y="953293"/>
              <a:ext cx="10121585" cy="2910701"/>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Công việc này giúp sinh viên nâng cao kỹ năng giao tiếp và kỹ năng bán hàng, đồng thời cũng giúp họ hiểu rõ hơn về thị trường và ngành công nghiệp mà họ đang làm việc.</a:t>
              </a:r>
            </a:p>
            <a:p>
              <a:pPr algn="l">
                <a:lnSpc>
                  <a:spcPts val="3486"/>
                </a:lnSpc>
              </a:pPr>
            </a:p>
          </p:txBody>
        </p:sp>
        <p:sp>
          <p:nvSpPr>
            <p:cNvPr name="TextBox 8" id="8"/>
            <p:cNvSpPr txBox="true"/>
            <p:nvPr/>
          </p:nvSpPr>
          <p:spPr>
            <a:xfrm rot="0">
              <a:off x="0" y="4429818"/>
              <a:ext cx="10121585" cy="642143"/>
            </a:xfrm>
            <a:prstGeom prst="rect">
              <a:avLst/>
            </a:prstGeom>
          </p:spPr>
          <p:txBody>
            <a:bodyPr anchor="t" rtlCol="false" tIns="0" lIns="0" bIns="0" rIns="0">
              <a:spAutoFit/>
            </a:bodyPr>
            <a:lstStyle/>
            <a:p>
              <a:pPr algn="l" marL="0" indent="0" lvl="0">
                <a:lnSpc>
                  <a:spcPts val="3803"/>
                </a:lnSpc>
                <a:spcBef>
                  <a:spcPct val="0"/>
                </a:spcBef>
              </a:pPr>
              <a:r>
                <a:rPr lang="en-US" b="true" sz="3169">
                  <a:solidFill>
                    <a:srgbClr val="1F264D"/>
                  </a:solidFill>
                  <a:latin typeface="DM Sans Bold"/>
                  <a:ea typeface="DM Sans Bold"/>
                  <a:cs typeface="DM Sans Bold"/>
                  <a:sym typeface="DM Sans Bold"/>
                </a:rPr>
                <a:t>Công việc liên quan đến chuyên ngành</a:t>
              </a:r>
            </a:p>
          </p:txBody>
        </p:sp>
        <p:sp>
          <p:nvSpPr>
            <p:cNvPr name="TextBox 9" id="9"/>
            <p:cNvSpPr txBox="true"/>
            <p:nvPr/>
          </p:nvSpPr>
          <p:spPr>
            <a:xfrm rot="0">
              <a:off x="0" y="5392636"/>
              <a:ext cx="10121585" cy="4089671"/>
            </a:xfrm>
            <a:prstGeom prst="rect">
              <a:avLst/>
            </a:prstGeom>
          </p:spPr>
          <p:txBody>
            <a:bodyPr anchor="t" rtlCol="false" tIns="0" lIns="0" bIns="0" rIns="0">
              <a:spAutoFit/>
            </a:bodyPr>
            <a:lstStyle/>
            <a:p>
              <a:pPr algn="l" marL="537727" indent="-268863" lvl="1">
                <a:lnSpc>
                  <a:spcPts val="3486"/>
                </a:lnSpc>
                <a:buFont typeface="Arial"/>
                <a:buChar char="•"/>
              </a:pPr>
              <a:r>
                <a:rPr lang="en-US" sz="2490">
                  <a:solidFill>
                    <a:srgbClr val="1F264D"/>
                  </a:solidFill>
                  <a:latin typeface="DM Sans"/>
                  <a:ea typeface="DM Sans"/>
                  <a:cs typeface="DM Sans"/>
                  <a:sym typeface="DM Sans"/>
                </a:rPr>
                <a:t>Nhiều sinh viên chọn làm thêm trong lĩnh vực liên quan đến chuyên ngành học của họ. Điều này không chỉ giúp họ áp dụng kiến thức học thuật vào thực tế mà còn giúp họ tạo mối liên hệ với ngành công nghiệp mà họ đang theo đuổi.</a:t>
              </a:r>
            </a:p>
            <a:p>
              <a:pPr algn="l">
                <a:lnSpc>
                  <a:spcPts val="3486"/>
                </a:lnSpc>
              </a:pPr>
            </a:p>
          </p:txBody>
        </p:sp>
      </p:grpSp>
      <p:sp>
        <p:nvSpPr>
          <p:cNvPr name="TextBox 10" id="10"/>
          <p:cNvSpPr txBox="true"/>
          <p:nvPr/>
        </p:nvSpPr>
        <p:spPr>
          <a:xfrm rot="0">
            <a:off x="16998229" y="9348812"/>
            <a:ext cx="886361"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6/13</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6F50F8"/>
        </a:solidFill>
      </p:bgPr>
    </p:bg>
    <p:spTree>
      <p:nvGrpSpPr>
        <p:cNvPr id="1" name=""/>
        <p:cNvGrpSpPr/>
        <p:nvPr/>
      </p:nvGrpSpPr>
      <p:grpSpPr>
        <a:xfrm>
          <a:off x="0" y="0"/>
          <a:ext cx="0" cy="0"/>
          <a:chOff x="0" y="0"/>
          <a:chExt cx="0" cy="0"/>
        </a:xfrm>
      </p:grpSpPr>
      <p:sp>
        <p:nvSpPr>
          <p:cNvPr name="TextBox 2" id="2"/>
          <p:cNvSpPr txBox="true"/>
          <p:nvPr/>
        </p:nvSpPr>
        <p:spPr>
          <a:xfrm rot="0">
            <a:off x="856427" y="4086225"/>
            <a:ext cx="6756754" cy="2114550"/>
          </a:xfrm>
          <a:prstGeom prst="rect">
            <a:avLst/>
          </a:prstGeom>
        </p:spPr>
        <p:txBody>
          <a:bodyPr anchor="t" rtlCol="false" tIns="0" lIns="0" bIns="0" rIns="0">
            <a:spAutoFit/>
          </a:bodyPr>
          <a:lstStyle/>
          <a:p>
            <a:pPr algn="l">
              <a:lnSpc>
                <a:spcPts val="8399"/>
              </a:lnSpc>
            </a:pPr>
            <a:r>
              <a:rPr lang="en-US" sz="6999">
                <a:solidFill>
                  <a:srgbClr val="F4F4F4"/>
                </a:solidFill>
                <a:latin typeface="Paytone One"/>
                <a:ea typeface="Paytone One"/>
                <a:cs typeface="Paytone One"/>
                <a:sym typeface="Paytone One"/>
              </a:rPr>
              <a:t>3. Ưu điểm của việc làm thêm</a:t>
            </a:r>
          </a:p>
        </p:txBody>
      </p:sp>
      <p:grpSp>
        <p:nvGrpSpPr>
          <p:cNvPr name="Group 3" id="3"/>
          <p:cNvGrpSpPr/>
          <p:nvPr/>
        </p:nvGrpSpPr>
        <p:grpSpPr>
          <a:xfrm rot="0">
            <a:off x="8123263" y="1028700"/>
            <a:ext cx="9136037" cy="1794192"/>
            <a:chOff x="0" y="0"/>
            <a:chExt cx="12181383" cy="2392257"/>
          </a:xfrm>
        </p:grpSpPr>
        <p:sp>
          <p:nvSpPr>
            <p:cNvPr name="Freeform 4" id="4"/>
            <p:cNvSpPr/>
            <p:nvPr/>
          </p:nvSpPr>
          <p:spPr>
            <a:xfrm flipH="false" flipV="false" rot="0">
              <a:off x="0" y="241300"/>
              <a:ext cx="2721966" cy="2089109"/>
            </a:xfrm>
            <a:custGeom>
              <a:avLst/>
              <a:gdLst/>
              <a:ahLst/>
              <a:cxnLst/>
              <a:rect r="r" b="b" t="t" l="l"/>
              <a:pathLst>
                <a:path h="2089109" w="2721966">
                  <a:moveTo>
                    <a:pt x="0" y="0"/>
                  </a:moveTo>
                  <a:lnTo>
                    <a:pt x="2721966" y="0"/>
                  </a:lnTo>
                  <a:lnTo>
                    <a:pt x="2721966" y="2089109"/>
                  </a:lnTo>
                  <a:lnTo>
                    <a:pt x="0" y="2089109"/>
                  </a:lnTo>
                  <a:lnTo>
                    <a:pt x="0" y="0"/>
                  </a:lnTo>
                  <a:close/>
                </a:path>
              </a:pathLst>
            </a:custGeom>
            <a:blipFill>
              <a:blip r:embed="rId2"/>
              <a:stretch>
                <a:fillRect l="0" t="0" r="0" b="0"/>
              </a:stretch>
            </a:blipFill>
          </p:spPr>
        </p:sp>
        <p:sp>
          <p:nvSpPr>
            <p:cNvPr name="TextBox 5" id="5"/>
            <p:cNvSpPr txBox="true"/>
            <p:nvPr/>
          </p:nvSpPr>
          <p:spPr>
            <a:xfrm rot="0">
              <a:off x="3495646" y="0"/>
              <a:ext cx="8685737"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Tăng thu nhập</a:t>
              </a:r>
            </a:p>
          </p:txBody>
        </p:sp>
        <p:sp>
          <p:nvSpPr>
            <p:cNvPr name="TextBox 6" id="6"/>
            <p:cNvSpPr txBox="true"/>
            <p:nvPr/>
          </p:nvSpPr>
          <p:spPr>
            <a:xfrm rot="0">
              <a:off x="3495646" y="749512"/>
              <a:ext cx="8685737" cy="1642745"/>
            </a:xfrm>
            <a:prstGeom prst="rect">
              <a:avLst/>
            </a:prstGeom>
          </p:spPr>
          <p:txBody>
            <a:bodyPr anchor="t" rtlCol="false" tIns="0" lIns="0" bIns="0" rIns="0">
              <a:spAutoFit/>
            </a:bodyPr>
            <a:lstStyle/>
            <a:p>
              <a:pPr algn="l">
                <a:lnSpc>
                  <a:spcPts val="3359"/>
                </a:lnSpc>
              </a:pPr>
              <a:r>
                <a:rPr lang="en-US" sz="2400">
                  <a:solidFill>
                    <a:srgbClr val="F4F4F4"/>
                  </a:solidFill>
                  <a:latin typeface="DM Sans"/>
                  <a:ea typeface="DM Sans"/>
                  <a:cs typeface="DM Sans"/>
                  <a:sym typeface="DM Sans"/>
                </a:rPr>
                <a:t>Kiếm thêm thu nhập trang trải chi phí sinh hoạt cá nhân, hỗ trợ gia đình.</a:t>
              </a:r>
            </a:p>
            <a:p>
              <a:pPr algn="l">
                <a:lnSpc>
                  <a:spcPts val="3359"/>
                </a:lnSpc>
              </a:pPr>
              <a:r>
                <a:rPr lang="en-US" sz="2400">
                  <a:solidFill>
                    <a:srgbClr val="F4F4F4"/>
                  </a:solidFill>
                  <a:latin typeface="DM Sans"/>
                  <a:ea typeface="DM Sans"/>
                  <a:cs typeface="DM Sans"/>
                  <a:sym typeface="DM Sans"/>
                </a:rPr>
                <a:t>Giảm bớt gánh nặng tài chính </a:t>
              </a:r>
            </a:p>
          </p:txBody>
        </p:sp>
      </p:grpSp>
      <p:grpSp>
        <p:nvGrpSpPr>
          <p:cNvPr name="Group 7" id="7"/>
          <p:cNvGrpSpPr/>
          <p:nvPr/>
        </p:nvGrpSpPr>
        <p:grpSpPr>
          <a:xfrm rot="0">
            <a:off x="8083406" y="3967030"/>
            <a:ext cx="9175894" cy="1781175"/>
            <a:chOff x="0" y="0"/>
            <a:chExt cx="12234526" cy="2374900"/>
          </a:xfrm>
        </p:grpSpPr>
        <p:sp>
          <p:nvSpPr>
            <p:cNvPr name="Freeform 8" id="8"/>
            <p:cNvSpPr/>
            <p:nvPr/>
          </p:nvSpPr>
          <p:spPr>
            <a:xfrm flipH="true" flipV="false" rot="0">
              <a:off x="0" y="213769"/>
              <a:ext cx="2828251" cy="2124724"/>
            </a:xfrm>
            <a:custGeom>
              <a:avLst/>
              <a:gdLst/>
              <a:ahLst/>
              <a:cxnLst/>
              <a:rect r="r" b="b" t="t" l="l"/>
              <a:pathLst>
                <a:path h="2124724" w="2828251">
                  <a:moveTo>
                    <a:pt x="2828251" y="0"/>
                  </a:moveTo>
                  <a:lnTo>
                    <a:pt x="0" y="0"/>
                  </a:lnTo>
                  <a:lnTo>
                    <a:pt x="0" y="2124724"/>
                  </a:lnTo>
                  <a:lnTo>
                    <a:pt x="2828251" y="2124724"/>
                  </a:lnTo>
                  <a:lnTo>
                    <a:pt x="2828251" y="0"/>
                  </a:lnTo>
                  <a:close/>
                </a:path>
              </a:pathLst>
            </a:custGeom>
            <a:blipFill>
              <a:blip r:embed="rId3"/>
              <a:stretch>
                <a:fillRect l="0" t="0" r="0" b="0"/>
              </a:stretch>
            </a:blipFill>
          </p:spPr>
        </p:sp>
        <p:sp>
          <p:nvSpPr>
            <p:cNvPr name="TextBox 9" id="9"/>
            <p:cNvSpPr txBox="true"/>
            <p:nvPr/>
          </p:nvSpPr>
          <p:spPr>
            <a:xfrm rot="0">
              <a:off x="3548789" y="0"/>
              <a:ext cx="8685737"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Kinh nghiệm thực tế</a:t>
              </a:r>
            </a:p>
          </p:txBody>
        </p:sp>
        <p:sp>
          <p:nvSpPr>
            <p:cNvPr name="TextBox 10" id="10"/>
            <p:cNvSpPr txBox="true"/>
            <p:nvPr/>
          </p:nvSpPr>
          <p:spPr>
            <a:xfrm rot="0">
              <a:off x="3548789" y="766868"/>
              <a:ext cx="8685737" cy="1608032"/>
            </a:xfrm>
            <a:prstGeom prst="rect">
              <a:avLst/>
            </a:prstGeom>
          </p:spPr>
          <p:txBody>
            <a:bodyPr anchor="t" rtlCol="false" tIns="0" lIns="0" bIns="0" rIns="0">
              <a:spAutoFit/>
            </a:bodyPr>
            <a:lstStyle/>
            <a:p>
              <a:pPr algn="l">
                <a:lnSpc>
                  <a:spcPts val="3080"/>
                </a:lnSpc>
              </a:pPr>
              <a:r>
                <a:rPr lang="en-US" sz="2200">
                  <a:solidFill>
                    <a:srgbClr val="F4F4F4"/>
                  </a:solidFill>
                  <a:latin typeface="DM Sans"/>
                  <a:ea typeface="DM Sans"/>
                  <a:cs typeface="DM Sans"/>
                  <a:sym typeface="DM Sans"/>
                </a:rPr>
                <a:t>GIúp áp dụng kiến thức học thuật vào thực tế</a:t>
              </a:r>
            </a:p>
            <a:p>
              <a:pPr algn="l">
                <a:lnSpc>
                  <a:spcPts val="3359"/>
                </a:lnSpc>
              </a:pPr>
              <a:r>
                <a:rPr lang="en-US" sz="2400">
                  <a:solidFill>
                    <a:srgbClr val="F4F4F4"/>
                  </a:solidFill>
                  <a:latin typeface="DM Sans"/>
                  <a:ea typeface="DM Sans"/>
                  <a:cs typeface="DM Sans"/>
                  <a:sym typeface="DM Sans"/>
                </a:rPr>
                <a:t>Hiểu rõ hơn về ngành công nghiệp đang theo đuổi, chuẩn bị tốt hơn cho sự nghiệp sau này</a:t>
              </a:r>
            </a:p>
          </p:txBody>
        </p:sp>
      </p:grpSp>
      <p:grpSp>
        <p:nvGrpSpPr>
          <p:cNvPr name="Group 11" id="11"/>
          <p:cNvGrpSpPr/>
          <p:nvPr/>
        </p:nvGrpSpPr>
        <p:grpSpPr>
          <a:xfrm rot="0">
            <a:off x="8083406" y="6905359"/>
            <a:ext cx="9175894" cy="2228658"/>
            <a:chOff x="0" y="0"/>
            <a:chExt cx="12234526" cy="2971544"/>
          </a:xfrm>
        </p:grpSpPr>
        <p:sp>
          <p:nvSpPr>
            <p:cNvPr name="Freeform 12" id="12"/>
            <p:cNvSpPr/>
            <p:nvPr/>
          </p:nvSpPr>
          <p:spPr>
            <a:xfrm flipH="false" flipV="false" rot="0">
              <a:off x="0" y="0"/>
              <a:ext cx="2184688" cy="2917780"/>
            </a:xfrm>
            <a:custGeom>
              <a:avLst/>
              <a:gdLst/>
              <a:ahLst/>
              <a:cxnLst/>
              <a:rect r="r" b="b" t="t" l="l"/>
              <a:pathLst>
                <a:path h="2917780" w="2184688">
                  <a:moveTo>
                    <a:pt x="0" y="0"/>
                  </a:moveTo>
                  <a:lnTo>
                    <a:pt x="2184688" y="0"/>
                  </a:lnTo>
                  <a:lnTo>
                    <a:pt x="2184688" y="2917780"/>
                  </a:lnTo>
                  <a:lnTo>
                    <a:pt x="0" y="2917780"/>
                  </a:lnTo>
                  <a:lnTo>
                    <a:pt x="0" y="0"/>
                  </a:lnTo>
                  <a:close/>
                </a:path>
              </a:pathLst>
            </a:custGeom>
            <a:blipFill>
              <a:blip r:embed="rId4"/>
              <a:stretch>
                <a:fillRect l="0" t="0" r="0" b="0"/>
              </a:stretch>
            </a:blipFill>
          </p:spPr>
        </p:sp>
        <p:sp>
          <p:nvSpPr>
            <p:cNvPr name="TextBox 13" id="13"/>
            <p:cNvSpPr txBox="true"/>
            <p:nvPr/>
          </p:nvSpPr>
          <p:spPr>
            <a:xfrm rot="0">
              <a:off x="3548789" y="579287"/>
              <a:ext cx="8685737"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Phát triển kĩ năng</a:t>
              </a:r>
            </a:p>
          </p:txBody>
        </p:sp>
        <p:sp>
          <p:nvSpPr>
            <p:cNvPr name="TextBox 14" id="14"/>
            <p:cNvSpPr txBox="true"/>
            <p:nvPr/>
          </p:nvSpPr>
          <p:spPr>
            <a:xfrm rot="0">
              <a:off x="3548789" y="1328799"/>
              <a:ext cx="8685737" cy="1642745"/>
            </a:xfrm>
            <a:prstGeom prst="rect">
              <a:avLst/>
            </a:prstGeom>
          </p:spPr>
          <p:txBody>
            <a:bodyPr anchor="t" rtlCol="false" tIns="0" lIns="0" bIns="0" rIns="0">
              <a:spAutoFit/>
            </a:bodyPr>
            <a:lstStyle/>
            <a:p>
              <a:pPr algn="l">
                <a:lnSpc>
                  <a:spcPts val="3359"/>
                </a:lnSpc>
              </a:pPr>
              <a:r>
                <a:rPr lang="en-US" sz="2400">
                  <a:solidFill>
                    <a:srgbClr val="F4F4F4"/>
                  </a:solidFill>
                  <a:latin typeface="DM Sans"/>
                  <a:ea typeface="DM Sans"/>
                  <a:cs typeface="DM Sans"/>
                  <a:sym typeface="DM Sans"/>
                </a:rPr>
                <a:t>Kỹ năng giao tiếp, kỹ năng làm việc nhóm, kỹ năng quản lý thời gian, kỹ năng giải quyết vẫn đề và nhiều hơn nữa</a:t>
              </a:r>
            </a:p>
          </p:txBody>
        </p:sp>
      </p:grpSp>
      <p:sp>
        <p:nvSpPr>
          <p:cNvPr name="TextBox 15" id="15"/>
          <p:cNvSpPr txBox="true"/>
          <p:nvPr/>
        </p:nvSpPr>
        <p:spPr>
          <a:xfrm rot="0">
            <a:off x="17032287" y="9348812"/>
            <a:ext cx="818245"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7/13</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6F50F8"/>
        </a:solidFill>
      </p:bgPr>
    </p:bg>
    <p:spTree>
      <p:nvGrpSpPr>
        <p:cNvPr id="1" name=""/>
        <p:cNvGrpSpPr/>
        <p:nvPr/>
      </p:nvGrpSpPr>
      <p:grpSpPr>
        <a:xfrm>
          <a:off x="0" y="0"/>
          <a:ext cx="0" cy="0"/>
          <a:chOff x="0" y="0"/>
          <a:chExt cx="0" cy="0"/>
        </a:xfrm>
      </p:grpSpPr>
      <p:sp>
        <p:nvSpPr>
          <p:cNvPr name="TextBox 2" id="2"/>
          <p:cNvSpPr txBox="true"/>
          <p:nvPr/>
        </p:nvSpPr>
        <p:spPr>
          <a:xfrm rot="0">
            <a:off x="856427" y="4086225"/>
            <a:ext cx="6756754" cy="2114550"/>
          </a:xfrm>
          <a:prstGeom prst="rect">
            <a:avLst/>
          </a:prstGeom>
        </p:spPr>
        <p:txBody>
          <a:bodyPr anchor="t" rtlCol="false" tIns="0" lIns="0" bIns="0" rIns="0">
            <a:spAutoFit/>
          </a:bodyPr>
          <a:lstStyle/>
          <a:p>
            <a:pPr algn="l">
              <a:lnSpc>
                <a:spcPts val="8399"/>
              </a:lnSpc>
            </a:pPr>
            <a:r>
              <a:rPr lang="en-US" sz="6999">
                <a:solidFill>
                  <a:srgbClr val="F4F4F4"/>
                </a:solidFill>
                <a:latin typeface="Paytone One"/>
                <a:ea typeface="Paytone One"/>
                <a:cs typeface="Paytone One"/>
                <a:sym typeface="Paytone One"/>
              </a:rPr>
              <a:t>3. Ưu điểm của việc làm thêm</a:t>
            </a:r>
          </a:p>
        </p:txBody>
      </p:sp>
      <p:grpSp>
        <p:nvGrpSpPr>
          <p:cNvPr name="Group 3" id="3"/>
          <p:cNvGrpSpPr/>
          <p:nvPr/>
        </p:nvGrpSpPr>
        <p:grpSpPr>
          <a:xfrm rot="0">
            <a:off x="8202976" y="2258524"/>
            <a:ext cx="9136037" cy="2249847"/>
            <a:chOff x="0" y="0"/>
            <a:chExt cx="12181383" cy="2999795"/>
          </a:xfrm>
        </p:grpSpPr>
        <p:sp>
          <p:nvSpPr>
            <p:cNvPr name="Freeform 4" id="4"/>
            <p:cNvSpPr/>
            <p:nvPr/>
          </p:nvSpPr>
          <p:spPr>
            <a:xfrm flipH="false" flipV="false" rot="0">
              <a:off x="0" y="241300"/>
              <a:ext cx="2721966" cy="2089109"/>
            </a:xfrm>
            <a:custGeom>
              <a:avLst/>
              <a:gdLst/>
              <a:ahLst/>
              <a:cxnLst/>
              <a:rect r="r" b="b" t="t" l="l"/>
              <a:pathLst>
                <a:path h="2089109" w="2721966">
                  <a:moveTo>
                    <a:pt x="0" y="0"/>
                  </a:moveTo>
                  <a:lnTo>
                    <a:pt x="2721966" y="0"/>
                  </a:lnTo>
                  <a:lnTo>
                    <a:pt x="2721966" y="2089109"/>
                  </a:lnTo>
                  <a:lnTo>
                    <a:pt x="0" y="2089109"/>
                  </a:lnTo>
                  <a:lnTo>
                    <a:pt x="0" y="0"/>
                  </a:lnTo>
                  <a:close/>
                </a:path>
              </a:pathLst>
            </a:custGeom>
            <a:blipFill>
              <a:blip r:embed="rId2"/>
              <a:stretch>
                <a:fillRect l="0" t="0" r="0" b="0"/>
              </a:stretch>
            </a:blipFill>
          </p:spPr>
        </p:sp>
        <p:sp>
          <p:nvSpPr>
            <p:cNvPr name="TextBox 5" id="5"/>
            <p:cNvSpPr txBox="true"/>
            <p:nvPr/>
          </p:nvSpPr>
          <p:spPr>
            <a:xfrm rot="0">
              <a:off x="3495646" y="0"/>
              <a:ext cx="8685737"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Mở rộng mỗi quan hệ</a:t>
              </a:r>
            </a:p>
          </p:txBody>
        </p:sp>
        <p:sp>
          <p:nvSpPr>
            <p:cNvPr name="TextBox 6" id="6"/>
            <p:cNvSpPr txBox="true"/>
            <p:nvPr/>
          </p:nvSpPr>
          <p:spPr>
            <a:xfrm rot="0">
              <a:off x="3495646" y="798250"/>
              <a:ext cx="8685737" cy="2201545"/>
            </a:xfrm>
            <a:prstGeom prst="rect">
              <a:avLst/>
            </a:prstGeom>
          </p:spPr>
          <p:txBody>
            <a:bodyPr anchor="t" rtlCol="false" tIns="0" lIns="0" bIns="0" rIns="0">
              <a:spAutoFit/>
            </a:bodyPr>
            <a:lstStyle/>
            <a:p>
              <a:pPr algn="l">
                <a:lnSpc>
                  <a:spcPts val="3359"/>
                </a:lnSpc>
              </a:pPr>
              <a:r>
                <a:rPr lang="en-US" sz="2400">
                  <a:solidFill>
                    <a:srgbClr val="F4F4F4"/>
                  </a:solidFill>
                  <a:latin typeface="DM Sans"/>
                  <a:ea typeface="DM Sans"/>
                  <a:cs typeface="DM Sans"/>
                  <a:sym typeface="DM Sans"/>
                </a:rPr>
                <a:t>Mở rộng mối quan hệ và tạo dựng mạng lưới liên lạc</a:t>
              </a:r>
            </a:p>
            <a:p>
              <a:pPr algn="l">
                <a:lnSpc>
                  <a:spcPts val="3359"/>
                </a:lnSpc>
              </a:pPr>
              <a:r>
                <a:rPr lang="en-US" sz="2400">
                  <a:solidFill>
                    <a:srgbClr val="F4F4F4"/>
                  </a:solidFill>
                  <a:latin typeface="DM Sans"/>
                  <a:ea typeface="DM Sans"/>
                  <a:cs typeface="DM Sans"/>
                  <a:sym typeface="DM Sans"/>
                </a:rPr>
                <a:t>Mở ra cơ hội việc làm và hợp tác trong tương lai</a:t>
              </a:r>
            </a:p>
          </p:txBody>
        </p:sp>
      </p:grpSp>
      <p:grpSp>
        <p:nvGrpSpPr>
          <p:cNvPr name="Group 7" id="7"/>
          <p:cNvGrpSpPr/>
          <p:nvPr/>
        </p:nvGrpSpPr>
        <p:grpSpPr>
          <a:xfrm rot="0">
            <a:off x="8163119" y="6200775"/>
            <a:ext cx="9175894" cy="2188335"/>
            <a:chOff x="0" y="0"/>
            <a:chExt cx="12234526" cy="2917780"/>
          </a:xfrm>
        </p:grpSpPr>
        <p:sp>
          <p:nvSpPr>
            <p:cNvPr name="Freeform 8" id="8"/>
            <p:cNvSpPr/>
            <p:nvPr/>
          </p:nvSpPr>
          <p:spPr>
            <a:xfrm flipH="false" flipV="false" rot="0">
              <a:off x="0" y="0"/>
              <a:ext cx="2184688" cy="2917780"/>
            </a:xfrm>
            <a:custGeom>
              <a:avLst/>
              <a:gdLst/>
              <a:ahLst/>
              <a:cxnLst/>
              <a:rect r="r" b="b" t="t" l="l"/>
              <a:pathLst>
                <a:path h="2917780" w="2184688">
                  <a:moveTo>
                    <a:pt x="0" y="0"/>
                  </a:moveTo>
                  <a:lnTo>
                    <a:pt x="2184688" y="0"/>
                  </a:lnTo>
                  <a:lnTo>
                    <a:pt x="2184688" y="2917780"/>
                  </a:lnTo>
                  <a:lnTo>
                    <a:pt x="0" y="2917780"/>
                  </a:lnTo>
                  <a:lnTo>
                    <a:pt x="0" y="0"/>
                  </a:lnTo>
                  <a:close/>
                </a:path>
              </a:pathLst>
            </a:custGeom>
            <a:blipFill>
              <a:blip r:embed="rId3"/>
              <a:stretch>
                <a:fillRect l="0" t="0" r="0" b="0"/>
              </a:stretch>
            </a:blipFill>
          </p:spPr>
        </p:sp>
        <p:sp>
          <p:nvSpPr>
            <p:cNvPr name="TextBox 9" id="9"/>
            <p:cNvSpPr txBox="true"/>
            <p:nvPr/>
          </p:nvSpPr>
          <p:spPr>
            <a:xfrm rot="0">
              <a:off x="3548789" y="614273"/>
              <a:ext cx="8685737"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Tự tin và trưởng thành</a:t>
              </a:r>
            </a:p>
          </p:txBody>
        </p:sp>
        <p:sp>
          <p:nvSpPr>
            <p:cNvPr name="TextBox 10" id="10"/>
            <p:cNvSpPr txBox="true"/>
            <p:nvPr/>
          </p:nvSpPr>
          <p:spPr>
            <a:xfrm rot="0">
              <a:off x="3548789" y="1608199"/>
              <a:ext cx="8685737" cy="1083945"/>
            </a:xfrm>
            <a:prstGeom prst="rect">
              <a:avLst/>
            </a:prstGeom>
          </p:spPr>
          <p:txBody>
            <a:bodyPr anchor="t" rtlCol="false" tIns="0" lIns="0" bIns="0" rIns="0">
              <a:spAutoFit/>
            </a:bodyPr>
            <a:lstStyle/>
            <a:p>
              <a:pPr algn="l">
                <a:lnSpc>
                  <a:spcPts val="3359"/>
                </a:lnSpc>
              </a:pPr>
              <a:r>
                <a:rPr lang="en-US" sz="2400">
                  <a:solidFill>
                    <a:srgbClr val="F4F4F4"/>
                  </a:solidFill>
                  <a:latin typeface="DM Sans"/>
                  <a:ea typeface="DM Sans"/>
                  <a:cs typeface="DM Sans"/>
                  <a:sym typeface="DM Sans"/>
                </a:rPr>
                <a:t>Học cách chịu trách nhiệm, đối mặt vơí thách thức và làm việc một cách độc lập</a:t>
              </a:r>
            </a:p>
          </p:txBody>
        </p:sp>
      </p:grpSp>
      <p:sp>
        <p:nvSpPr>
          <p:cNvPr name="TextBox 11" id="11"/>
          <p:cNvSpPr txBox="true"/>
          <p:nvPr/>
        </p:nvSpPr>
        <p:spPr>
          <a:xfrm rot="0">
            <a:off x="16997998" y="9348812"/>
            <a:ext cx="886822"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8/13</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243635" y="2676325"/>
          <a:ext cx="17800729" cy="6220587"/>
        </p:xfrm>
        <a:graphic>
          <a:graphicData uri="http://schemas.openxmlformats.org/drawingml/2006/table">
            <a:tbl>
              <a:tblPr/>
              <a:tblGrid>
                <a:gridCol w="4423015"/>
                <a:gridCol w="4496886"/>
                <a:gridCol w="4521510"/>
                <a:gridCol w="4359318"/>
              </a:tblGrid>
              <a:tr h="964263">
                <a:tc>
                  <a:txBody>
                    <a:bodyPr anchor="t" rtlCol="false"/>
                    <a:lstStyle/>
                    <a:p>
                      <a:pPr algn="ctr">
                        <a:lnSpc>
                          <a:spcPts val="3920"/>
                        </a:lnSpc>
                        <a:defRPr/>
                      </a:pPr>
                      <a:r>
                        <a:rPr lang="en-US" sz="2800" b="true">
                          <a:solidFill>
                            <a:srgbClr val="F4F4F4"/>
                          </a:solidFill>
                          <a:latin typeface="DM Sans Bold"/>
                          <a:ea typeface="DM Sans Bold"/>
                          <a:cs typeface="DM Sans Bold"/>
                          <a:sym typeface="DM Sans Bold"/>
                        </a:rPr>
                        <a:t>Áp lực về thời gian</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6F50F8"/>
                    </a:solidFill>
                  </a:tcPr>
                </a:tc>
                <a:tc>
                  <a:txBody>
                    <a:bodyPr anchor="t" rtlCol="false"/>
                    <a:lstStyle/>
                    <a:p>
                      <a:pPr algn="ctr">
                        <a:lnSpc>
                          <a:spcPts val="3920"/>
                        </a:lnSpc>
                        <a:defRPr/>
                      </a:pPr>
                      <a:r>
                        <a:rPr lang="en-US" sz="2800" b="true">
                          <a:solidFill>
                            <a:srgbClr val="1F264D"/>
                          </a:solidFill>
                          <a:latin typeface="DM Sans Bold"/>
                          <a:ea typeface="DM Sans Bold"/>
                          <a:cs typeface="DM Sans Bold"/>
                          <a:sym typeface="DM Sans Bold"/>
                        </a:rPr>
                        <a:t>Ảnh hưởng đến học tập</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FCECE"/>
                    </a:solidFill>
                  </a:tcPr>
                </a:tc>
                <a:tc>
                  <a:txBody>
                    <a:bodyPr anchor="t" rtlCol="false"/>
                    <a:lstStyle/>
                    <a:p>
                      <a:pPr algn="ctr">
                        <a:lnSpc>
                          <a:spcPts val="3920"/>
                        </a:lnSpc>
                        <a:defRPr/>
                      </a:pPr>
                      <a:r>
                        <a:rPr lang="en-US" sz="2800" b="true">
                          <a:solidFill>
                            <a:srgbClr val="F4F4F4"/>
                          </a:solidFill>
                          <a:latin typeface="DM Sans Bold"/>
                          <a:ea typeface="DM Sans Bold"/>
                          <a:cs typeface="DM Sans Bold"/>
                          <a:sym typeface="DM Sans Bold"/>
                        </a:rPr>
                        <a:t>Rủi ro về sức khỏe</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6F50F8"/>
                    </a:solidFill>
                  </a:tcPr>
                </a:tc>
                <a:tc>
                  <a:txBody>
                    <a:bodyPr anchor="t" rtlCol="false"/>
                    <a:lstStyle/>
                    <a:p>
                      <a:pPr algn="ctr">
                        <a:lnSpc>
                          <a:spcPts val="3920"/>
                        </a:lnSpc>
                        <a:defRPr/>
                      </a:pPr>
                      <a:r>
                        <a:rPr lang="en-US" sz="2800" b="true">
                          <a:solidFill>
                            <a:srgbClr val="1F264D"/>
                          </a:solidFill>
                          <a:latin typeface="DM Sans Bold"/>
                          <a:ea typeface="DM Sans Bold"/>
                          <a:cs typeface="DM Sans Bold"/>
                          <a:sym typeface="DM Sans Bold"/>
                        </a:rPr>
                        <a:t>Kém tập trung</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FCECE"/>
                    </a:solidFill>
                  </a:tcPr>
                </a:tc>
              </a:tr>
              <a:tr h="5256324">
                <a:tc>
                  <a:txBody>
                    <a:bodyPr anchor="t" rtlCol="false"/>
                    <a:lstStyle/>
                    <a:p>
                      <a:pPr algn="l" marL="539749" indent="-269875" lvl="1">
                        <a:lnSpc>
                          <a:spcPts val="3499"/>
                        </a:lnSpc>
                        <a:buFont typeface="Arial"/>
                        <a:buChar char="•"/>
                        <a:defRPr/>
                      </a:pPr>
                      <a:r>
                        <a:rPr lang="en-US" sz="2499">
                          <a:solidFill>
                            <a:srgbClr val="1F264D"/>
                          </a:solidFill>
                          <a:latin typeface="DM Sans"/>
                          <a:ea typeface="DM Sans"/>
                          <a:cs typeface="DM Sans"/>
                          <a:sym typeface="DM Sans"/>
                        </a:rPr>
                        <a:t>Việc làm thêm có thể tạo ra áp lực về thời gian đối với sinh viên. </a:t>
                      </a:r>
                      <a:endParaRPr lang="en-US" sz="1100"/>
                    </a:p>
                    <a:p>
                      <a:pPr algn="l" marL="539749" indent="-269875" lvl="1">
                        <a:lnSpc>
                          <a:spcPts val="3499"/>
                        </a:lnSpc>
                        <a:buFont typeface="Arial"/>
                        <a:buChar char="•"/>
                      </a:pPr>
                      <a:r>
                        <a:rPr lang="en-US" sz="2499">
                          <a:solidFill>
                            <a:srgbClr val="1F264D"/>
                          </a:solidFill>
                          <a:latin typeface="DM Sans"/>
                          <a:ea typeface="DM Sans"/>
                          <a:cs typeface="DM Sans"/>
                          <a:sym typeface="DM Sans"/>
                        </a:rPr>
                        <a:t>Họ phải cân nhắc giữa việc học và làm việc, điều này có thể gây ra căng thẳng và ảnh hưởng đến sức khỏe tinh thần.</a:t>
                      </a:r>
                    </a:p>
                    <a:p>
                      <a:pPr algn="l">
                        <a:lnSpc>
                          <a:spcPts val="3499"/>
                        </a:lnSpc>
                      </a:pP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l" marL="539749" indent="-269875" lvl="1">
                        <a:lnSpc>
                          <a:spcPts val="3499"/>
                        </a:lnSpc>
                        <a:buFont typeface="Arial"/>
                        <a:buChar char="•"/>
                        <a:defRPr/>
                      </a:pPr>
                      <a:r>
                        <a:rPr lang="en-US" sz="2499">
                          <a:solidFill>
                            <a:srgbClr val="1F264D"/>
                          </a:solidFill>
                          <a:latin typeface="DM Sans"/>
                          <a:ea typeface="DM Sans"/>
                          <a:cs typeface="DM Sans"/>
                          <a:sym typeface="DM Sans"/>
                        </a:rPr>
                        <a:t>Nếu không quản lý thời gian hiệu quả, việc làm thêm có thể ảnh hưởng đến học tập. </a:t>
                      </a:r>
                      <a:endParaRPr lang="en-US" sz="1100"/>
                    </a:p>
                    <a:p>
                      <a:pPr algn="l" marL="539749" indent="-269875" lvl="1">
                        <a:lnSpc>
                          <a:spcPts val="3499"/>
                        </a:lnSpc>
                        <a:buFont typeface="Arial"/>
                        <a:buChar char="•"/>
                      </a:pPr>
                      <a:r>
                        <a:rPr lang="en-US" sz="2499">
                          <a:solidFill>
                            <a:srgbClr val="1F264D"/>
                          </a:solidFill>
                          <a:latin typeface="DM Sans"/>
                          <a:ea typeface="DM Sans"/>
                          <a:cs typeface="DM Sans"/>
                          <a:sym typeface="DM Sans"/>
                        </a:rPr>
                        <a:t>Sinh viên có thể không có đủ thời gian để tập trung vào việc học, làm bài tập hoặc ôn tập cho các kỳ thi.</a:t>
                      </a:r>
                    </a:p>
                    <a:p>
                      <a:pPr algn="l">
                        <a:lnSpc>
                          <a:spcPts val="3499"/>
                        </a:lnSpc>
                      </a:pP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l" marL="539749" indent="-269875" lvl="1">
                        <a:lnSpc>
                          <a:spcPts val="3499"/>
                        </a:lnSpc>
                        <a:buFont typeface="Arial"/>
                        <a:buChar char="•"/>
                        <a:defRPr/>
                      </a:pPr>
                      <a:r>
                        <a:rPr lang="en-US" sz="2499">
                          <a:solidFill>
                            <a:srgbClr val="1F264D"/>
                          </a:solidFill>
                          <a:latin typeface="DM Sans"/>
                          <a:ea typeface="DM Sans"/>
                          <a:cs typeface="DM Sans"/>
                          <a:sym typeface="DM Sans"/>
                        </a:rPr>
                        <a:t>Việc làm thêm, đặc biệt là những công việc đòi hỏi lao động chân tay nặng nhọc, có thể gây ra rủi ro về sức khỏe. </a:t>
                      </a:r>
                      <a:endParaRPr lang="en-US" sz="1100"/>
                    </a:p>
                    <a:p>
                      <a:pPr algn="l" marL="539749" indent="-269875" lvl="1">
                        <a:lnSpc>
                          <a:spcPts val="3499"/>
                        </a:lnSpc>
                        <a:buFont typeface="Arial"/>
                        <a:buChar char="•"/>
                      </a:pPr>
                      <a:r>
                        <a:rPr lang="en-US" sz="2499">
                          <a:solidFill>
                            <a:srgbClr val="1F264D"/>
                          </a:solidFill>
                          <a:latin typeface="DM Sans"/>
                          <a:ea typeface="DM Sans"/>
                          <a:cs typeface="DM Sans"/>
                          <a:sym typeface="DM Sans"/>
                        </a:rPr>
                        <a:t>Sinh viên có thể phải đối mặt với các vấn đề về sức khỏe do làm việc quá sức hoặc không có đủ thời gian để nghỉ ngơi và phục hồi.</a:t>
                      </a: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l" marL="539749" indent="-269875" lvl="1">
                        <a:lnSpc>
                          <a:spcPts val="3499"/>
                        </a:lnSpc>
                        <a:buFont typeface="Arial"/>
                        <a:buChar char="•"/>
                        <a:defRPr/>
                      </a:pPr>
                      <a:r>
                        <a:rPr lang="en-US" sz="2499">
                          <a:solidFill>
                            <a:srgbClr val="1F264D"/>
                          </a:solidFill>
                          <a:latin typeface="DM Sans"/>
                          <a:ea typeface="DM Sans"/>
                          <a:cs typeface="DM Sans"/>
                          <a:sym typeface="DM Sans"/>
                        </a:rPr>
                        <a:t>Việc làm thêm có thể khiến sinh viên kém tập trung vào mục tiêu học tập và sự nghiệp của mình. </a:t>
                      </a:r>
                      <a:endParaRPr lang="en-US" sz="1100"/>
                    </a:p>
                    <a:p>
                      <a:pPr algn="l" marL="539749" indent="-269875" lvl="1">
                        <a:lnSpc>
                          <a:spcPts val="3499"/>
                        </a:lnSpc>
                        <a:buFont typeface="Arial"/>
                        <a:buChar char="•"/>
                      </a:pPr>
                      <a:r>
                        <a:rPr lang="en-US" sz="2499">
                          <a:solidFill>
                            <a:srgbClr val="1F264D"/>
                          </a:solidFill>
                          <a:latin typeface="DM Sans"/>
                          <a:ea typeface="DM Sans"/>
                          <a:cs typeface="DM Sans"/>
                          <a:sym typeface="DM Sans"/>
                        </a:rPr>
                        <a:t>Họ có thể mất đi sự tập trung cần thiết để đạt được thành công trong học tập và sự nghiệp sau này. </a:t>
                      </a:r>
                    </a:p>
                    <a:p>
                      <a:pPr algn="l">
                        <a:lnSpc>
                          <a:spcPts val="3499"/>
                        </a:lnSpc>
                      </a:pP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r>
            </a:tbl>
          </a:graphicData>
        </a:graphic>
      </p:graphicFrame>
      <p:sp>
        <p:nvSpPr>
          <p:cNvPr name="TextBox 3" id="3"/>
          <p:cNvSpPr txBox="true"/>
          <p:nvPr/>
        </p:nvSpPr>
        <p:spPr>
          <a:xfrm rot="0">
            <a:off x="1594449" y="881038"/>
            <a:ext cx="15099103" cy="1057275"/>
          </a:xfrm>
          <a:prstGeom prst="rect">
            <a:avLst/>
          </a:prstGeom>
        </p:spPr>
        <p:txBody>
          <a:bodyPr anchor="t" rtlCol="false" tIns="0" lIns="0" bIns="0" rIns="0">
            <a:spAutoFit/>
          </a:bodyPr>
          <a:lstStyle/>
          <a:p>
            <a:pPr algn="l">
              <a:lnSpc>
                <a:spcPts val="8399"/>
              </a:lnSpc>
            </a:pPr>
            <a:r>
              <a:rPr lang="en-US" sz="6999">
                <a:solidFill>
                  <a:srgbClr val="5E17EB"/>
                </a:solidFill>
                <a:latin typeface="Paytone One"/>
                <a:ea typeface="Paytone One"/>
                <a:cs typeface="Paytone One"/>
                <a:sym typeface="Paytone One"/>
              </a:rPr>
              <a:t>3. Nhược điểm của việc làm thêm</a:t>
            </a:r>
          </a:p>
        </p:txBody>
      </p:sp>
      <p:sp>
        <p:nvSpPr>
          <p:cNvPr name="TextBox 4" id="4"/>
          <p:cNvSpPr txBox="true"/>
          <p:nvPr/>
        </p:nvSpPr>
        <p:spPr>
          <a:xfrm rot="0">
            <a:off x="16999304" y="9348812"/>
            <a:ext cx="884211" cy="567884"/>
          </a:xfrm>
          <a:prstGeom prst="rect">
            <a:avLst/>
          </a:prstGeom>
        </p:spPr>
        <p:txBody>
          <a:bodyPr anchor="t" rtlCol="false" tIns="0" lIns="0" bIns="0" rIns="0">
            <a:spAutoFit/>
          </a:bodyPr>
          <a:lstStyle/>
          <a:p>
            <a:pPr algn="ctr">
              <a:lnSpc>
                <a:spcPts val="4695"/>
              </a:lnSpc>
            </a:pPr>
            <a:r>
              <a:rPr lang="en-US" sz="3353">
                <a:solidFill>
                  <a:srgbClr val="000000"/>
                </a:solidFill>
                <a:latin typeface="Paytone One"/>
                <a:ea typeface="Paytone One"/>
                <a:cs typeface="Paytone One"/>
                <a:sym typeface="Paytone One"/>
              </a:rPr>
              <a:t>9/13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DAF3ka36dtg</dc:identifier>
  <dcterms:modified xsi:type="dcterms:W3CDTF">2011-08-01T06:04:30Z</dcterms:modified>
  <cp:revision>1</cp:revision>
  <dc:title>Nghiên cứu và Báo cáo Đề án Kinh Doanh</dc:title>
</cp:coreProperties>
</file>

<file path=docProps/thumbnail.jpeg>
</file>